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4"/>
  </p:notesMasterIdLst>
  <p:handoutMasterIdLst>
    <p:handoutMasterId r:id="rId15"/>
  </p:handoutMasterIdLst>
  <p:sldIdLst>
    <p:sldId id="258" r:id="rId3"/>
    <p:sldId id="262" r:id="rId4"/>
    <p:sldId id="281" r:id="rId5"/>
    <p:sldId id="264" r:id="rId6"/>
    <p:sldId id="265" r:id="rId7"/>
    <p:sldId id="266" r:id="rId8"/>
    <p:sldId id="267" r:id="rId9"/>
    <p:sldId id="279" r:id="rId10"/>
    <p:sldId id="280" r:id="rId11"/>
    <p:sldId id="276" r:id="rId12"/>
    <p:sldId id="278" r:id="rId13"/>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BA00"/>
    <a:srgbClr val="ADD35E"/>
    <a:srgbClr val="000000"/>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72" autoAdjust="0"/>
  </p:normalViewPr>
  <p:slideViewPr>
    <p:cSldViewPr>
      <p:cViewPr varScale="1">
        <p:scale>
          <a:sx n="90" d="100"/>
          <a:sy n="90" d="100"/>
        </p:scale>
        <p:origin x="-594" y="-114"/>
      </p:cViewPr>
      <p:guideLst>
        <p:guide orient="horz" pos="2160"/>
        <p:guide pos="2880"/>
      </p:guideLst>
    </p:cSldViewPr>
  </p:slideViewPr>
  <p:notesTextViewPr>
    <p:cViewPr>
      <p:scale>
        <a:sx n="100" d="100"/>
        <a:sy n="100" d="100"/>
      </p:scale>
      <p:origin x="0" y="133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B95BF118-ACE5-43E8-9C85-721A3AF1AA19}" type="datetimeFigureOut">
              <a:rPr lang="de-AT" smtClean="0"/>
              <a:t>31.10.2013</a:t>
            </a:fld>
            <a:endParaRPr lang="de-AT"/>
          </a:p>
        </p:txBody>
      </p:sp>
      <p:sp>
        <p:nvSpPr>
          <p:cNvPr id="4" name="Fußzeilenplatzhalt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6C2B1A55-3153-44F8-8F24-93EFDDF1C450}" type="slidenum">
              <a:rPr lang="de-AT" smtClean="0"/>
              <a:t>‹Nr.›</a:t>
            </a:fld>
            <a:endParaRPr lang="de-AT"/>
          </a:p>
        </p:txBody>
      </p:sp>
    </p:spTree>
    <p:extLst>
      <p:ext uri="{BB962C8B-B14F-4D97-AF65-F5344CB8AC3E}">
        <p14:creationId xmlns:p14="http://schemas.microsoft.com/office/powerpoint/2010/main" val="2482655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8EE51BC7-DB1F-45CB-BB69-75F61C99E92F}" type="datetimeFigureOut">
              <a:rPr lang="de-AT" smtClean="0"/>
              <a:pPr/>
              <a:t>31.10.2013</a:t>
            </a:fld>
            <a:endParaRPr lang="de-AT"/>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FB437675-F7F5-4699-874A-B9CEC2FB7F79}" type="slidenum">
              <a:rPr lang="de-AT" smtClean="0"/>
              <a:pPr/>
              <a:t>‹Nr.›</a:t>
            </a:fld>
            <a:endParaRPr lang="de-AT"/>
          </a:p>
        </p:txBody>
      </p:sp>
    </p:spTree>
    <p:extLst>
      <p:ext uri="{BB962C8B-B14F-4D97-AF65-F5344CB8AC3E}">
        <p14:creationId xmlns:p14="http://schemas.microsoft.com/office/powerpoint/2010/main" val="3859903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sz="900" kern="1200" dirty="0" smtClean="0">
                <a:solidFill>
                  <a:schemeClr val="tx1"/>
                </a:solidFill>
                <a:effectLst/>
                <a:latin typeface="Verdana" pitchFamily="34" charset="0"/>
                <a:ea typeface="Verdana" pitchFamily="34" charset="0"/>
                <a:cs typeface="Verdana" pitchFamily="34" charset="0"/>
              </a:rPr>
              <a:t>Der Schwerpunkt bei der ersten Klasse liegt bei den Programmen, mit denen man das Internet nutzen kann, also Browser am Computer/Laptop und Apps am Smartphone oder </a:t>
            </a:r>
            <a:r>
              <a:rPr lang="de-DE" sz="900" kern="1200" dirty="0" err="1" smtClean="0">
                <a:solidFill>
                  <a:schemeClr val="tx1"/>
                </a:solidFill>
                <a:effectLst/>
                <a:latin typeface="Verdana" pitchFamily="34" charset="0"/>
                <a:ea typeface="Verdana" pitchFamily="34" charset="0"/>
                <a:cs typeface="Verdana" pitchFamily="34" charset="0"/>
              </a:rPr>
              <a:t>TabletPC</a:t>
            </a:r>
            <a:r>
              <a:rPr lang="de-DE" sz="900" kern="1200" dirty="0" smtClean="0">
                <a:solidFill>
                  <a:schemeClr val="tx1"/>
                </a:solidFill>
                <a:effectLst/>
                <a:latin typeface="Verdana" pitchFamily="34" charset="0"/>
                <a:ea typeface="Verdana" pitchFamily="34" charset="0"/>
                <a:cs typeface="Verdana" pitchFamily="34" charset="0"/>
              </a:rPr>
              <a:t>. Damit sollen Kinder ein Gefühl dafür erhalten, wo das Internet auf ihren Geräten zu finden ist. Die Endungen bei Webseiten</a:t>
            </a:r>
            <a:r>
              <a:rPr lang="de-DE" sz="900" kern="1200" baseline="0" dirty="0" smtClean="0">
                <a:solidFill>
                  <a:schemeClr val="tx1"/>
                </a:solidFill>
                <a:effectLst/>
                <a:latin typeface="Verdana" pitchFamily="34" charset="0"/>
                <a:ea typeface="Verdana" pitchFamily="34" charset="0"/>
                <a:cs typeface="Verdana" pitchFamily="34" charset="0"/>
              </a:rPr>
              <a:t> </a:t>
            </a:r>
            <a:r>
              <a:rPr lang="de-DE" sz="900" kern="1200" dirty="0" smtClean="0">
                <a:solidFill>
                  <a:schemeClr val="tx1"/>
                </a:solidFill>
                <a:effectLst/>
                <a:latin typeface="Verdana" pitchFamily="34" charset="0"/>
                <a:ea typeface="Verdana" pitchFamily="34" charset="0"/>
                <a:cs typeface="Verdana" pitchFamily="34" charset="0"/>
              </a:rPr>
              <a:t>deuten auf die Herkunft eines Inhaltes hin, dies soll mit diesem Teil erklärt werden.</a:t>
            </a:r>
            <a:endParaRPr lang="de-AT" sz="900" kern="1200" dirty="0" smtClean="0">
              <a:solidFill>
                <a:schemeClr val="tx1"/>
              </a:solidFill>
              <a:effectLst/>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0"/>
          </p:nvPr>
        </p:nvSpPr>
        <p:spPr/>
        <p:txBody>
          <a:bodyPr/>
          <a:lstStyle/>
          <a:p>
            <a:fld id="{2EB9E671-7AE3-0043-B56A-2195E5DD93D3}" type="slidenum">
              <a:rPr lang="de-AT" smtClean="0"/>
              <a:pPr/>
              <a:t>1</a:t>
            </a:fld>
            <a:endParaRPr lang="de-A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900" kern="1200" dirty="0" smtClean="0">
                <a:solidFill>
                  <a:schemeClr val="tx1"/>
                </a:solidFill>
                <a:effectLst/>
                <a:latin typeface="Verdana" pitchFamily="34" charset="0"/>
                <a:ea typeface="Verdana" pitchFamily="34" charset="0"/>
                <a:cs typeface="Verdana" pitchFamily="34" charset="0"/>
              </a:rPr>
              <a:t>Nach Möglichkeit erzählt jedes Kind, was es denn seinen eigenen Freunden von dieser Schulung erzählen wird. Wenn zu oft die gleichen Dinge kommen, nach anderen Inhalten nachfragen.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Gemeinsam Tipps sammeln, wenn zeitlich möglich soll jedes Kind mindestens 1 Tipp formulieren.</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b="1" kern="1200" dirty="0" smtClean="0">
                <a:solidFill>
                  <a:schemeClr val="tx1"/>
                </a:solidFill>
                <a:effectLst/>
                <a:latin typeface="Verdana" pitchFamily="34" charset="0"/>
                <a:ea typeface="Verdana" pitchFamily="34" charset="0"/>
                <a:cs typeface="Verdana" pitchFamily="34" charset="0"/>
              </a:rPr>
              <a:t>Wenn möglich, sollten alle Themen vorkommen:</a:t>
            </a:r>
            <a:endParaRPr lang="de-AT" sz="900" b="1"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900" kern="1200" dirty="0" smtClean="0">
                <a:solidFill>
                  <a:schemeClr val="tx1"/>
                </a:solidFill>
                <a:effectLst/>
                <a:latin typeface="Verdana" pitchFamily="34" charset="0"/>
                <a:ea typeface="Verdana" pitchFamily="34" charset="0"/>
                <a:cs typeface="Verdana" pitchFamily="34" charset="0"/>
              </a:rPr>
              <a:t>Wenn Dir etwas komisch vorkommt, zeig‘s deinen Eltern oder anderen Erwachsenen.</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900" kern="1200" dirty="0" smtClean="0">
                <a:solidFill>
                  <a:schemeClr val="tx1"/>
                </a:solidFill>
                <a:effectLst/>
                <a:latin typeface="Verdana" pitchFamily="34" charset="0"/>
                <a:ea typeface="Verdana" pitchFamily="34" charset="0"/>
                <a:cs typeface="Verdana" pitchFamily="34" charset="0"/>
              </a:rPr>
              <a:t>Halte deine persönlichen Daten geheim und gib nicht zu viel preis! Sag dein Passwort nicht weiter.</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900" kern="1200" dirty="0" smtClean="0">
                <a:solidFill>
                  <a:schemeClr val="tx1"/>
                </a:solidFill>
                <a:effectLst/>
                <a:latin typeface="Verdana" pitchFamily="34" charset="0"/>
                <a:ea typeface="Verdana" pitchFamily="34" charset="0"/>
                <a:cs typeface="Verdana" pitchFamily="34" charset="0"/>
              </a:rPr>
              <a:t>Schütze dein Profil!</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900" kern="1200" dirty="0" smtClean="0">
                <a:solidFill>
                  <a:schemeClr val="tx1"/>
                </a:solidFill>
                <a:effectLst/>
                <a:latin typeface="Verdana" pitchFamily="34" charset="0"/>
                <a:ea typeface="Verdana" pitchFamily="34" charset="0"/>
                <a:cs typeface="Verdana" pitchFamily="34" charset="0"/>
              </a:rPr>
              <a:t>Nicht alles ist wahr!</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900" kern="1200" dirty="0" smtClean="0">
                <a:solidFill>
                  <a:schemeClr val="tx1"/>
                </a:solidFill>
                <a:effectLst/>
                <a:latin typeface="Verdana" pitchFamily="34" charset="0"/>
                <a:ea typeface="Verdana" pitchFamily="34" charset="0"/>
                <a:cs typeface="Verdana" pitchFamily="34" charset="0"/>
              </a:rPr>
              <a:t>Umsonst gibt‘s nichts!</a:t>
            </a:r>
            <a:endParaRPr lang="de-AT" sz="900" kern="1200" dirty="0" smtClean="0">
              <a:solidFill>
                <a:schemeClr val="tx1"/>
              </a:solidFill>
              <a:effectLst/>
              <a:latin typeface="Verdana" pitchFamily="34" charset="0"/>
              <a:ea typeface="Verdana" pitchFamily="34" charset="0"/>
              <a:cs typeface="Verdana" pitchFamily="34" charset="0"/>
            </a:endParaRPr>
          </a:p>
          <a:p>
            <a:endParaRPr lang="de-AT" sz="900" dirty="0">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0"/>
          </p:nvPr>
        </p:nvSpPr>
        <p:spPr/>
        <p:txBody>
          <a:bodyPr/>
          <a:lstStyle/>
          <a:p>
            <a:fld id="{2EB9E671-7AE3-0043-B56A-2195E5DD93D3}" type="slidenum">
              <a:rPr lang="de-AT" smtClean="0"/>
              <a:pPr/>
              <a:t>10</a:t>
            </a:fld>
            <a:endParaRPr lang="de-A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900" dirty="0" smtClean="0">
                <a:latin typeface="Verdana" pitchFamily="34" charset="0"/>
                <a:ea typeface="Verdana" pitchFamily="34" charset="0"/>
                <a:cs typeface="Verdana" pitchFamily="34" charset="0"/>
              </a:rPr>
              <a:t>Übung </a:t>
            </a:r>
            <a:r>
              <a:rPr lang="de-DE" sz="900" kern="1200" dirty="0" smtClean="0">
                <a:solidFill>
                  <a:schemeClr val="tx1"/>
                </a:solidFill>
                <a:effectLst/>
                <a:latin typeface="Verdana" pitchFamily="34" charset="0"/>
                <a:ea typeface="Verdana" pitchFamily="34" charset="0"/>
                <a:cs typeface="Verdana" pitchFamily="34" charset="0"/>
              </a:rPr>
              <a:t>entweder als Hausaufgabe oder in Freiarbeit zu lösen.</a:t>
            </a:r>
            <a:endParaRPr lang="de-AT" sz="900" kern="1200" dirty="0" smtClean="0">
              <a:solidFill>
                <a:schemeClr val="tx1"/>
              </a:solidFill>
              <a:effectLst/>
              <a:latin typeface="Verdana" pitchFamily="34" charset="0"/>
              <a:ea typeface="Verdana" pitchFamily="34" charset="0"/>
              <a:cs typeface="Verdana" pitchFamily="34" charset="0"/>
            </a:endParaRPr>
          </a:p>
          <a:p>
            <a:endParaRPr lang="de-AT" dirty="0"/>
          </a:p>
        </p:txBody>
      </p:sp>
      <p:sp>
        <p:nvSpPr>
          <p:cNvPr id="4" name="Foliennummernplatzhalter 3"/>
          <p:cNvSpPr>
            <a:spLocks noGrp="1"/>
          </p:cNvSpPr>
          <p:nvPr>
            <p:ph type="sldNum" sz="quarter" idx="10"/>
          </p:nvPr>
        </p:nvSpPr>
        <p:spPr/>
        <p:txBody>
          <a:bodyPr/>
          <a:lstStyle/>
          <a:p>
            <a:fld id="{2EB9E671-7AE3-0043-B56A-2195E5DD93D3}" type="slidenum">
              <a:rPr lang="de-AT" smtClean="0"/>
              <a:pPr/>
              <a:t>11</a:t>
            </a:fld>
            <a:endParaRPr lang="de-A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sz="900" kern="1200" dirty="0" smtClean="0">
                <a:solidFill>
                  <a:schemeClr val="tx1"/>
                </a:solidFill>
                <a:effectLst/>
                <a:latin typeface="Verdana" pitchFamily="34" charset="0"/>
                <a:ea typeface="Verdana" pitchFamily="34" charset="0"/>
                <a:cs typeface="Verdana" pitchFamily="34" charset="0"/>
              </a:rPr>
              <a:t>Kinder sind sich oft nicht bewusst, wann sie das Internet nutzen, mit dieser Folie werden die alltäglichen Gewohnheiten der Kinder zum Thema gemacht.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Kinder bei dieser Folie die wichtigsten Anwendungen aufzählen lassen, die sie mit Internet und Handy nutzen. Dabei ist zu bedenken, dass es ihnen oft nicht bewusst ist, wann sie überall ins Internet einsteigen, z.B. am Handy. </a:t>
            </a:r>
          </a:p>
          <a:p>
            <a:r>
              <a:rPr lang="de-DE" sz="900" kern="1200" dirty="0" smtClean="0">
                <a:solidFill>
                  <a:schemeClr val="tx1"/>
                </a:solidFill>
                <a:effectLst/>
                <a:latin typeface="Verdana" pitchFamily="34" charset="0"/>
                <a:ea typeface="Verdana" pitchFamily="34" charset="0"/>
                <a:cs typeface="Verdana" pitchFamily="34" charset="0"/>
              </a:rPr>
              <a:t>In Bezug auf das Handy gezielt nachfragen, auch die beliebtesten Apps aufzählen lassen. Fragen, wer ist in Facebook? Wer nutzt </a:t>
            </a:r>
            <a:r>
              <a:rPr lang="de-DE" sz="900" kern="1200" dirty="0" err="1" smtClean="0">
                <a:solidFill>
                  <a:schemeClr val="tx1"/>
                </a:solidFill>
                <a:effectLst/>
                <a:latin typeface="Verdana" pitchFamily="34" charset="0"/>
                <a:ea typeface="Verdana" pitchFamily="34" charset="0"/>
                <a:cs typeface="Verdana" pitchFamily="34" charset="0"/>
              </a:rPr>
              <a:t>Instagram</a:t>
            </a:r>
            <a:r>
              <a:rPr lang="de-DE" sz="900" kern="1200" dirty="0" smtClean="0">
                <a:solidFill>
                  <a:schemeClr val="tx1"/>
                </a:solidFill>
                <a:effectLst/>
                <a:latin typeface="Verdana" pitchFamily="34" charset="0"/>
                <a:ea typeface="Verdana" pitchFamily="34" charset="0"/>
                <a:cs typeface="Verdana" pitchFamily="34" charset="0"/>
              </a:rPr>
              <a:t>? Wer nutzt </a:t>
            </a:r>
            <a:r>
              <a:rPr lang="de-DE" sz="900" kern="1200" dirty="0" err="1" smtClean="0">
                <a:solidFill>
                  <a:schemeClr val="tx1"/>
                </a:solidFill>
                <a:effectLst/>
                <a:latin typeface="Verdana" pitchFamily="34" charset="0"/>
                <a:ea typeface="Verdana" pitchFamily="34" charset="0"/>
                <a:cs typeface="Verdana" pitchFamily="34" charset="0"/>
              </a:rPr>
              <a:t>WhatsApp</a:t>
            </a:r>
            <a:r>
              <a:rPr lang="de-DE" sz="900" kern="1200" dirty="0" smtClean="0">
                <a:solidFill>
                  <a:schemeClr val="tx1"/>
                </a:solidFill>
                <a:effectLst/>
                <a:latin typeface="Verdana" pitchFamily="34" charset="0"/>
                <a:ea typeface="Verdana" pitchFamily="34" charset="0"/>
                <a:cs typeface="Verdana" pitchFamily="34" charset="0"/>
              </a:rPr>
              <a:t>? Welche Spiele sind gerade besonders beliebt (auch Facebook-Spiele). Welche Handys nutzen die Kinder denn? Sind es schon eigene? Oder die der Eltern?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b="1" kern="1200" dirty="0" smtClean="0">
                <a:solidFill>
                  <a:schemeClr val="tx1"/>
                </a:solidFill>
                <a:effectLst/>
                <a:latin typeface="Verdana" pitchFamily="34" charset="0"/>
                <a:ea typeface="Verdana" pitchFamily="34" charset="0"/>
                <a:cs typeface="Verdana" pitchFamily="34" charset="0"/>
              </a:rPr>
              <a:t>Soziale Netzwerke</a:t>
            </a:r>
            <a:r>
              <a:rPr lang="de-DE" sz="900" kern="1200" dirty="0" smtClean="0">
                <a:solidFill>
                  <a:schemeClr val="tx1"/>
                </a:solidFill>
                <a:effectLst/>
                <a:latin typeface="Verdana" pitchFamily="34" charset="0"/>
                <a:ea typeface="Verdana" pitchFamily="34" charset="0"/>
                <a:cs typeface="Verdana" pitchFamily="34" charset="0"/>
              </a:rPr>
              <a:t> sind vermutlich erst in höheren Klassen verbreitet bzw. dann, wenn sie ein eigenes Handy haben. </a:t>
            </a:r>
            <a:endParaRPr lang="de-AT" sz="900" kern="1200" dirty="0" smtClean="0">
              <a:solidFill>
                <a:schemeClr val="tx1"/>
              </a:solidFill>
              <a:effectLst/>
              <a:latin typeface="Verdana" pitchFamily="34" charset="0"/>
              <a:ea typeface="Verdana" pitchFamily="34" charset="0"/>
              <a:cs typeface="Verdana" pitchFamily="34" charset="0"/>
            </a:endParaRPr>
          </a:p>
          <a:p>
            <a:endParaRPr lang="de-DE" sz="900" kern="1200" dirty="0" smtClean="0">
              <a:solidFill>
                <a:schemeClr val="tx1"/>
              </a:solidFill>
              <a:effectLst/>
              <a:latin typeface="Verdana" pitchFamily="34" charset="0"/>
              <a:ea typeface="Verdana" pitchFamily="34" charset="0"/>
              <a:cs typeface="Verdana" pitchFamily="34" charset="0"/>
            </a:endParaRPr>
          </a:p>
          <a:p>
            <a:pPr marL="171450" indent="-171450">
              <a:buClr>
                <a:srgbClr val="7DBA00"/>
              </a:buClr>
              <a:buFont typeface="Wingdings" pitchFamily="2" charset="2"/>
              <a:buChar char="§"/>
            </a:pPr>
            <a:r>
              <a:rPr lang="de-DE" sz="900" kern="1200" dirty="0" smtClean="0">
                <a:solidFill>
                  <a:schemeClr val="tx1"/>
                </a:solidFill>
                <a:effectLst/>
                <a:latin typeface="Verdana" pitchFamily="34" charset="0"/>
                <a:ea typeface="Verdana" pitchFamily="34" charset="0"/>
                <a:cs typeface="Verdana" pitchFamily="34" charset="0"/>
              </a:rPr>
              <a:t>Facebook – die häufigste genutzte Plattform im Internet und als App am Smartphone, Mindestalter eigentlich 13 Jahre, durchschnittliches Einstiegsalter in Österreich im Jahr 2013: 8 Jahre. Nutzung nimmt bei Jugendlichen ab, da das Angebot an sozialen Netzwerken größer wird.</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Clr>
                <a:srgbClr val="7DBA00"/>
              </a:buClr>
              <a:buFont typeface="Wingdings" pitchFamily="2" charset="2"/>
              <a:buChar char="§"/>
            </a:pPr>
            <a:endParaRPr lang="de-DE" sz="900" kern="1200" dirty="0" smtClean="0">
              <a:solidFill>
                <a:schemeClr val="tx1"/>
              </a:solidFill>
              <a:effectLst/>
              <a:latin typeface="Verdana" pitchFamily="34" charset="0"/>
              <a:ea typeface="Verdana" pitchFamily="34" charset="0"/>
              <a:cs typeface="Verdana" pitchFamily="34" charset="0"/>
            </a:endParaRPr>
          </a:p>
          <a:p>
            <a:pPr marL="171450" indent="-171450">
              <a:buClr>
                <a:srgbClr val="7DBA00"/>
              </a:buClr>
              <a:buFont typeface="Wingdings" pitchFamily="2" charset="2"/>
              <a:buChar char="§"/>
            </a:pPr>
            <a:r>
              <a:rPr lang="de-DE" sz="900" kern="1200" dirty="0" err="1" smtClean="0">
                <a:solidFill>
                  <a:schemeClr val="tx1"/>
                </a:solidFill>
                <a:effectLst/>
                <a:latin typeface="Verdana" pitchFamily="34" charset="0"/>
                <a:ea typeface="Verdana" pitchFamily="34" charset="0"/>
                <a:cs typeface="Verdana" pitchFamily="34" charset="0"/>
              </a:rPr>
              <a:t>Instagram</a:t>
            </a:r>
            <a:r>
              <a:rPr lang="de-DE" sz="900" kern="1200" dirty="0" smtClean="0">
                <a:solidFill>
                  <a:schemeClr val="tx1"/>
                </a:solidFill>
                <a:effectLst/>
                <a:latin typeface="Verdana" pitchFamily="34" charset="0"/>
                <a:ea typeface="Verdana" pitchFamily="34" charset="0"/>
                <a:cs typeface="Verdana" pitchFamily="34" charset="0"/>
              </a:rPr>
              <a:t> – Soziales Netzwerk am Computer und Smartphone, das auf dem Austausch von Fotos basiert. Gehört zu Facebook, was auf ersten Blick nicht einfach zu erkennen ist. Mit Hilfe von Filtern und anderen Tools lassen sich Fotos einfach verschönern.</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Clr>
                <a:srgbClr val="7DBA00"/>
              </a:buClr>
              <a:buFont typeface="Wingdings" pitchFamily="2" charset="2"/>
              <a:buChar char="§"/>
            </a:pPr>
            <a:endParaRPr lang="de-DE" sz="900" kern="1200" dirty="0" smtClean="0">
              <a:solidFill>
                <a:schemeClr val="tx1"/>
              </a:solidFill>
              <a:effectLst/>
              <a:latin typeface="Verdana" pitchFamily="34" charset="0"/>
              <a:ea typeface="Verdana" pitchFamily="34" charset="0"/>
              <a:cs typeface="Verdana" pitchFamily="34" charset="0"/>
            </a:endParaRPr>
          </a:p>
          <a:p>
            <a:pPr marL="171450" indent="-171450">
              <a:buClr>
                <a:srgbClr val="7DBA00"/>
              </a:buClr>
              <a:buFont typeface="Wingdings" pitchFamily="2" charset="2"/>
              <a:buChar char="§"/>
            </a:pPr>
            <a:r>
              <a:rPr lang="de-DE" sz="900" kern="1200" dirty="0" err="1" smtClean="0">
                <a:solidFill>
                  <a:schemeClr val="tx1"/>
                </a:solidFill>
                <a:effectLst/>
                <a:latin typeface="Verdana" pitchFamily="34" charset="0"/>
                <a:ea typeface="Verdana" pitchFamily="34" charset="0"/>
                <a:cs typeface="Verdana" pitchFamily="34" charset="0"/>
              </a:rPr>
              <a:t>WhatsApp</a:t>
            </a:r>
            <a:r>
              <a:rPr lang="de-DE" sz="900" kern="1200" dirty="0" smtClean="0">
                <a:solidFill>
                  <a:schemeClr val="tx1"/>
                </a:solidFill>
                <a:effectLst/>
                <a:latin typeface="Verdana" pitchFamily="34" charset="0"/>
                <a:ea typeface="Verdana" pitchFamily="34" charset="0"/>
                <a:cs typeface="Verdana" pitchFamily="34" charset="0"/>
              </a:rPr>
              <a:t> – Soziales Netzwerk am Smartphone, man braucht eine aktive Telefonnummer, um es verwenden zu können, ist bei so gut wie allen Kindern mit Smartphone verbreitet</a:t>
            </a:r>
            <a:r>
              <a:rPr lang="de-DE" sz="900" kern="1200" smtClean="0">
                <a:solidFill>
                  <a:schemeClr val="tx1"/>
                </a:solidFill>
                <a:effectLst/>
                <a:latin typeface="Verdana" pitchFamily="34" charset="0"/>
                <a:ea typeface="Verdana" pitchFamily="34" charset="0"/>
                <a:cs typeface="Verdana" pitchFamily="34" charset="0"/>
              </a:rPr>
              <a:t>. </a:t>
            </a:r>
            <a:endParaRPr lang="de-DE" sz="900" kern="1200" dirty="0" smtClean="0">
              <a:solidFill>
                <a:schemeClr val="tx1"/>
              </a:solidFill>
              <a:effectLst/>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0"/>
          </p:nvPr>
        </p:nvSpPr>
        <p:spPr/>
        <p:txBody>
          <a:bodyPr/>
          <a:lstStyle/>
          <a:p>
            <a:fld id="{2EB9E671-7AE3-0043-B56A-2195E5DD93D3}" type="slidenum">
              <a:rPr lang="de-AT" smtClean="0"/>
              <a:pPr/>
              <a:t>2</a:t>
            </a:fld>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sz="900" b="1" kern="1200" dirty="0" smtClean="0">
                <a:solidFill>
                  <a:schemeClr val="tx1"/>
                </a:solidFill>
                <a:effectLst/>
                <a:latin typeface="Verdana" pitchFamily="34" charset="0"/>
                <a:ea typeface="Verdana" pitchFamily="34" charset="0"/>
                <a:cs typeface="Verdana" pitchFamily="34" charset="0"/>
              </a:rPr>
              <a:t>„Was ist das Internet eigentlich?“</a:t>
            </a:r>
            <a:endParaRPr lang="de-AT" sz="900" b="1" kern="1200" dirty="0" smtClean="0">
              <a:solidFill>
                <a:schemeClr val="tx1"/>
              </a:solidFill>
              <a:effectLst/>
              <a:latin typeface="Verdana" pitchFamily="34" charset="0"/>
              <a:ea typeface="Verdana" pitchFamily="34" charset="0"/>
              <a:cs typeface="Verdana" pitchFamily="34" charset="0"/>
            </a:endParaRPr>
          </a:p>
          <a:p>
            <a:endParaRPr lang="de-DE"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In einem Spiel wird dies nun in der Klasse nachgestellt.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Spiel: Alle Kinder sitzen im Kreis. Die Lehrkraft hat einen langen Faden (Wollknäuel), der wird kreuz und quer herumgegeben, sodass jedes Kind mindestens 5 Fäden in der Hand hat. Jedes Kind stellt sich nun vor, es ist ein Computer oder ein Handy im Internet. Nun wird eine Nachricht verschickt von Kind „a“ zu Kind „M“. Mit Hilfe der Schnüre wird nun nachvollzogen, welche „Computer“ diese Nachricht durchlaufen. Beim ersten Mal hilft die Lehrkraft nach, damit die Schnüre nicht runter fallen, bei den weiteren Durchgängen probieren es die Kinder alleine. Es könnte auch einen „Postmaster“ geben, der hilft, die Nachricht schneller zu verschicken. Dies ist ein Kind, das nachgeht, wie denn die Schüre wirklich laufen.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b="1" kern="1200" dirty="0" smtClean="0">
                <a:solidFill>
                  <a:schemeClr val="tx1"/>
                </a:solidFill>
                <a:effectLst/>
                <a:latin typeface="Verdana" pitchFamily="34" charset="0"/>
                <a:ea typeface="Verdana" pitchFamily="34" charset="0"/>
                <a:cs typeface="Verdana" pitchFamily="34" charset="0"/>
              </a:rPr>
              <a:t>Erklärung: Internet</a:t>
            </a:r>
            <a:endParaRPr lang="de-AT" sz="900" b="1"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a:t>
            </a:r>
            <a:r>
              <a:rPr lang="de-DE" sz="900" kern="1200" dirty="0" err="1" smtClean="0">
                <a:solidFill>
                  <a:schemeClr val="tx1"/>
                </a:solidFill>
                <a:effectLst/>
                <a:latin typeface="Verdana" pitchFamily="34" charset="0"/>
                <a:ea typeface="Verdana" pitchFamily="34" charset="0"/>
                <a:cs typeface="Verdana" pitchFamily="34" charset="0"/>
              </a:rPr>
              <a:t>INTerconnected</a:t>
            </a:r>
            <a:r>
              <a:rPr lang="de-DE" sz="900" kern="1200" dirty="0" smtClean="0">
                <a:solidFill>
                  <a:schemeClr val="tx1"/>
                </a:solidFill>
                <a:effectLst/>
                <a:latin typeface="Verdana" pitchFamily="34" charset="0"/>
                <a:ea typeface="Verdana" pitchFamily="34" charset="0"/>
                <a:cs typeface="Verdana" pitchFamily="34" charset="0"/>
              </a:rPr>
              <a:t> </a:t>
            </a:r>
            <a:r>
              <a:rPr lang="de-DE" sz="900" kern="1200" dirty="0" err="1" smtClean="0">
                <a:solidFill>
                  <a:schemeClr val="tx1"/>
                </a:solidFill>
                <a:effectLst/>
                <a:latin typeface="Verdana" pitchFamily="34" charset="0"/>
                <a:ea typeface="Verdana" pitchFamily="34" charset="0"/>
                <a:cs typeface="Verdana" pitchFamily="34" charset="0"/>
              </a:rPr>
              <a:t>NETworks</a:t>
            </a:r>
            <a:r>
              <a:rPr lang="de-DE" sz="900" kern="1200" dirty="0" smtClean="0">
                <a:solidFill>
                  <a:schemeClr val="tx1"/>
                </a:solidFill>
                <a:effectLst/>
                <a:latin typeface="Verdana" pitchFamily="34" charset="0"/>
                <a:ea typeface="Verdana" pitchFamily="34" charset="0"/>
                <a:cs typeface="Verdana" pitchFamily="34" charset="0"/>
              </a:rPr>
              <a:t>“ bedeutet der Zusammenschluss verschiedener Netzwerke mit Hilfe von Kabeln und Computern über die ganze Welt. Daraus entstand die Abkürzung „Internet“.</a:t>
            </a:r>
            <a:endParaRPr lang="de-AT" sz="900" kern="1200" dirty="0" smtClean="0">
              <a:solidFill>
                <a:schemeClr val="tx1"/>
              </a:solidFill>
              <a:effectLst/>
              <a:latin typeface="Verdana" pitchFamily="34" charset="0"/>
              <a:ea typeface="Verdana" pitchFamily="34" charset="0"/>
              <a:cs typeface="Verdana" pitchFamily="34" charset="0"/>
            </a:endParaRPr>
          </a:p>
          <a:p>
            <a:endParaRPr lang="de-AT" sz="900" baseline="0" dirty="0" smtClean="0"/>
          </a:p>
          <a:p>
            <a:pPr marL="0" indent="0">
              <a:buClr>
                <a:srgbClr val="7DBA00"/>
              </a:buClr>
              <a:buFont typeface="Wingdings" pitchFamily="2" charset="2"/>
              <a:buNone/>
            </a:pPr>
            <a:endParaRPr lang="de-AT" sz="900" kern="1200" dirty="0" smtClean="0">
              <a:solidFill>
                <a:schemeClr val="tx1"/>
              </a:solidFill>
              <a:effectLst/>
              <a:latin typeface="Verdana" pitchFamily="34" charset="0"/>
              <a:ea typeface="Verdana" pitchFamily="34" charset="0"/>
              <a:cs typeface="Verdana" pitchFamily="34" charset="0"/>
            </a:endParaRPr>
          </a:p>
          <a:p>
            <a:endParaRPr lang="de-AT" sz="900" dirty="0" smtClean="0">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0"/>
          </p:nvPr>
        </p:nvSpPr>
        <p:spPr/>
        <p:txBody>
          <a:bodyPr/>
          <a:lstStyle/>
          <a:p>
            <a:fld id="{2EB9E671-7AE3-0043-B56A-2195E5DD93D3}" type="slidenum">
              <a:rPr lang="de-AT" smtClean="0"/>
              <a:pPr/>
              <a:t>3</a:t>
            </a:fld>
            <a:endParaRPr lang="de-A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900" kern="1200" dirty="0" smtClean="0">
                <a:solidFill>
                  <a:schemeClr val="tx1"/>
                </a:solidFill>
                <a:effectLst/>
                <a:latin typeface="Verdana" pitchFamily="34" charset="0"/>
                <a:ea typeface="Verdana" pitchFamily="34" charset="0"/>
                <a:cs typeface="Verdana" pitchFamily="34" charset="0"/>
              </a:rPr>
              <a:t>Diese Aufgabe macht zum Thema, dass mittlerweile schon viele Geräte internettauglich sein können. So kann es vorkommen, dass in einigen Jahren auch Spielzeuge, der Herd oder ein Fahrrad internettauglich sein könnten. </a:t>
            </a:r>
            <a:endParaRPr lang="de-AT" sz="900" kern="1200" dirty="0" smtClean="0">
              <a:solidFill>
                <a:schemeClr val="tx1"/>
              </a:solidFill>
              <a:effectLst/>
              <a:latin typeface="Verdana" pitchFamily="34" charset="0"/>
              <a:ea typeface="Verdana" pitchFamily="34" charset="0"/>
              <a:cs typeface="Verdana" pitchFamily="34" charset="0"/>
            </a:endParaRPr>
          </a:p>
          <a:p>
            <a:endParaRPr lang="de-DE"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Aus heutiger Sicht: Lösungshinweis: Herd, Rad, Traktor, Kochtopf, Bär sind in der Regel noch nicht mit dem Internet verbunden. Handy, Spielkonsolen (neue), Computer und Navi (nicht alle) sind meist internetfähig. Daher könnten in der Diskussion Mehrfachantworten auftauchen.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b="1" kern="1200" dirty="0" smtClean="0">
                <a:solidFill>
                  <a:schemeClr val="tx1"/>
                </a:solidFill>
                <a:effectLst/>
                <a:latin typeface="Verdana" pitchFamily="34" charset="0"/>
                <a:ea typeface="Verdana" pitchFamily="34" charset="0"/>
                <a:cs typeface="Verdana" pitchFamily="34" charset="0"/>
              </a:rPr>
              <a:t>Mögliche Methode:</a:t>
            </a:r>
            <a:endParaRPr lang="de-AT" sz="900" b="1"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Die Lehrkraft nennt das entsprechende Gerät, alle Kinder die finden, dass dieses Gerät ins Internet kann, stehen auf, alle Kinder, die finden, das geht nicht, </a:t>
            </a:r>
            <a:r>
              <a:rPr lang="de-DE" sz="900" kern="1200" dirty="0" err="1" smtClean="0">
                <a:solidFill>
                  <a:schemeClr val="tx1"/>
                </a:solidFill>
                <a:effectLst/>
                <a:latin typeface="Verdana" pitchFamily="34" charset="0"/>
                <a:ea typeface="Verdana" pitchFamily="34" charset="0"/>
                <a:cs typeface="Verdana" pitchFamily="34" charset="0"/>
              </a:rPr>
              <a:t>hockerln</a:t>
            </a:r>
            <a:r>
              <a:rPr lang="de-DE" sz="900" kern="1200" dirty="0" smtClean="0">
                <a:solidFill>
                  <a:schemeClr val="tx1"/>
                </a:solidFill>
                <a:effectLst/>
                <a:latin typeface="Verdana" pitchFamily="34" charset="0"/>
                <a:ea typeface="Verdana" pitchFamily="34" charset="0"/>
                <a:cs typeface="Verdana" pitchFamily="34" charset="0"/>
              </a:rPr>
              <a:t> sich hin. Alle Kinder, die unsicher sind, bleiben sitzen. Daraus entsteht eine Diskussion.</a:t>
            </a:r>
            <a:endParaRPr lang="de-AT" sz="900" kern="1200" dirty="0" smtClean="0">
              <a:solidFill>
                <a:schemeClr val="tx1"/>
              </a:solidFill>
              <a:effectLst/>
              <a:latin typeface="Verdana" pitchFamily="34" charset="0"/>
              <a:ea typeface="Verdana" pitchFamily="34" charset="0"/>
              <a:cs typeface="Verdana" pitchFamily="34" charset="0"/>
            </a:endParaRPr>
          </a:p>
          <a:p>
            <a:endParaRPr lang="de-AT" sz="900" dirty="0">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0"/>
          </p:nvPr>
        </p:nvSpPr>
        <p:spPr/>
        <p:txBody>
          <a:bodyPr/>
          <a:lstStyle/>
          <a:p>
            <a:fld id="{2EB9E671-7AE3-0043-B56A-2195E5DD93D3}" type="slidenum">
              <a:rPr lang="de-AT" smtClean="0"/>
              <a:pPr/>
              <a:t>4</a:t>
            </a:fld>
            <a:endParaRPr lang="de-A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900" kern="1200" dirty="0" smtClean="0">
                <a:solidFill>
                  <a:schemeClr val="tx1"/>
                </a:solidFill>
                <a:effectLst/>
                <a:latin typeface="Verdana" pitchFamily="34" charset="0"/>
                <a:ea typeface="Verdana" pitchFamily="34" charset="0"/>
                <a:cs typeface="Verdana" pitchFamily="34" charset="0"/>
              </a:rPr>
              <a:t>Die meisten Kinder mit Interneterfahrung haben schon unangenehme Dinge im Internet erlebt. Darüber reden hilft, für das nächste Mal eine geeignete Strategie zur Bewältigung zu entwickeln. </a:t>
            </a:r>
            <a:endParaRPr lang="de-AT" sz="900" kern="1200" dirty="0" smtClean="0">
              <a:solidFill>
                <a:schemeClr val="tx1"/>
              </a:solidFill>
              <a:effectLst/>
              <a:latin typeface="Verdana" pitchFamily="34" charset="0"/>
              <a:ea typeface="Verdana" pitchFamily="34" charset="0"/>
              <a:cs typeface="Verdana" pitchFamily="34" charset="0"/>
            </a:endParaRPr>
          </a:p>
          <a:p>
            <a:endParaRPr lang="de-DE"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In der ersten Klasse sind die unangenehmen Situationen meist:</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900" kern="1200" dirty="0" smtClean="0">
                <a:solidFill>
                  <a:schemeClr val="tx1"/>
                </a:solidFill>
                <a:effectLst/>
                <a:latin typeface="Verdana" pitchFamily="34" charset="0"/>
                <a:ea typeface="Verdana" pitchFamily="34" charset="0"/>
                <a:cs typeface="Verdana" pitchFamily="34" charset="0"/>
              </a:rPr>
              <a:t>unangenehme Inhalte, wie Porno oder Gewaltdarstellungen, mit denen man durch größere Kinder in Kontakt kommt.</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900" kern="1200" dirty="0" smtClean="0">
                <a:solidFill>
                  <a:schemeClr val="tx1"/>
                </a:solidFill>
                <a:effectLst/>
                <a:latin typeface="Verdana" pitchFamily="34" charset="0"/>
                <a:ea typeface="Verdana" pitchFamily="34" charset="0"/>
                <a:cs typeface="Verdana" pitchFamily="34" charset="0"/>
              </a:rPr>
              <a:t>Werbung oder Pop-Ups, die sich nicht einfach wegschalten lassen. Dazu gibt es ein nettes Video: „sicher unterwegs im Internet“ http://www.youtube.com/watch?v=HmTXEdD0ebU</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weitere unangenehme Situationen, die meist größere Kinder treffen:</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900" kern="1200" dirty="0" smtClean="0">
                <a:solidFill>
                  <a:schemeClr val="tx1"/>
                </a:solidFill>
                <a:effectLst/>
                <a:latin typeface="Verdana" pitchFamily="34" charset="0"/>
                <a:ea typeface="Verdana" pitchFamily="34" charset="0"/>
                <a:cs typeface="Verdana" pitchFamily="34" charset="0"/>
              </a:rPr>
              <a:t>Cyber-Mobbing:</a:t>
            </a:r>
            <a:r>
              <a:rPr lang="de-DE" sz="900" kern="1200" baseline="0" dirty="0" smtClean="0">
                <a:solidFill>
                  <a:schemeClr val="tx1"/>
                </a:solidFill>
                <a:effectLst/>
                <a:latin typeface="Verdana" pitchFamily="34" charset="0"/>
                <a:ea typeface="Verdana" pitchFamily="34" charset="0"/>
                <a:cs typeface="Verdana" pitchFamily="34" charset="0"/>
              </a:rPr>
              <a:t> </a:t>
            </a:r>
            <a:r>
              <a:rPr lang="de-DE" sz="900" kern="1200" dirty="0" smtClean="0">
                <a:solidFill>
                  <a:schemeClr val="tx1"/>
                </a:solidFill>
                <a:effectLst/>
                <a:latin typeface="Verdana" pitchFamily="34" charset="0"/>
                <a:ea typeface="Verdana" pitchFamily="34" charset="0"/>
                <a:cs typeface="Verdana" pitchFamily="34" charset="0"/>
              </a:rPr>
              <a:t>Das absichtliche fertigmachen einer Person über einen längeren Zeitraum mit Hilfe von digitalen Medien.</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900" kern="1200" dirty="0" smtClean="0">
                <a:solidFill>
                  <a:schemeClr val="tx1"/>
                </a:solidFill>
                <a:effectLst/>
                <a:latin typeface="Verdana" pitchFamily="34" charset="0"/>
                <a:ea typeface="Verdana" pitchFamily="34" charset="0"/>
                <a:cs typeface="Verdana" pitchFamily="34" charset="0"/>
              </a:rPr>
              <a:t>Cyber-</a:t>
            </a:r>
            <a:r>
              <a:rPr lang="de-DE" sz="900" kern="1200" dirty="0" err="1" smtClean="0">
                <a:solidFill>
                  <a:schemeClr val="tx1"/>
                </a:solidFill>
                <a:effectLst/>
                <a:latin typeface="Verdana" pitchFamily="34" charset="0"/>
                <a:ea typeface="Verdana" pitchFamily="34" charset="0"/>
                <a:cs typeface="Verdana" pitchFamily="34" charset="0"/>
              </a:rPr>
              <a:t>Grooming</a:t>
            </a:r>
            <a:r>
              <a:rPr lang="de-DE" sz="900" kern="1200" dirty="0" smtClean="0">
                <a:solidFill>
                  <a:schemeClr val="tx1"/>
                </a:solidFill>
                <a:effectLst/>
                <a:latin typeface="Verdana" pitchFamily="34" charset="0"/>
                <a:ea typeface="Verdana" pitchFamily="34" charset="0"/>
                <a:cs typeface="Verdana" pitchFamily="34" charset="0"/>
              </a:rPr>
              <a:t>: Anbahnung von Kontakten zum späteren sexuellen Missbrauch durch Erwachsene</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900" kern="1200" dirty="0" smtClean="0">
                <a:solidFill>
                  <a:schemeClr val="tx1"/>
                </a:solidFill>
                <a:effectLst/>
                <a:latin typeface="Verdana" pitchFamily="34" charset="0"/>
                <a:ea typeface="Verdana" pitchFamily="34" charset="0"/>
                <a:cs typeface="Verdana" pitchFamily="34" charset="0"/>
              </a:rPr>
              <a:t>Kostenfallen: Vor allem in Bezug auf Internet-Betrug, siehe dazu: http://www.watchlist-internet.at/</a:t>
            </a:r>
            <a:endParaRPr lang="de-AT" sz="900" kern="1200" dirty="0" smtClean="0">
              <a:solidFill>
                <a:schemeClr val="tx1"/>
              </a:solidFill>
              <a:effectLst/>
              <a:latin typeface="Verdana" pitchFamily="34" charset="0"/>
              <a:ea typeface="Verdana" pitchFamily="34" charset="0"/>
              <a:cs typeface="Verdana" pitchFamily="34" charset="0"/>
            </a:endParaRPr>
          </a:p>
          <a:p>
            <a:endParaRPr lang="de-AT" sz="900" dirty="0">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0"/>
          </p:nvPr>
        </p:nvSpPr>
        <p:spPr/>
        <p:txBody>
          <a:bodyPr/>
          <a:lstStyle/>
          <a:p>
            <a:fld id="{2EB9E671-7AE3-0043-B56A-2195E5DD93D3}" type="slidenum">
              <a:rPr lang="de-AT" smtClean="0"/>
              <a:pPr/>
              <a:t>5</a:t>
            </a:fld>
            <a:endParaRPr lang="de-A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900" kern="1200" dirty="0" smtClean="0">
                <a:solidFill>
                  <a:schemeClr val="tx1"/>
                </a:solidFill>
                <a:effectLst/>
                <a:latin typeface="Verdana" pitchFamily="34" charset="0"/>
                <a:ea typeface="Verdana" pitchFamily="34" charset="0"/>
                <a:cs typeface="Verdana" pitchFamily="34" charset="0"/>
              </a:rPr>
              <a:t>Jedes Kind hat eigene Strategien, wie mit unangenehmen Situationen umgegangen werden kann. Diese sollten in erster Linie gesammelt werden und in der Klasse erklärt werden, da diese besonders nachvollziehbar sein könnten für Kinder (Peer-Training). Neben den eigenen Strategien sollte auch auf die Regeln eingegangen werden, die zu Hause aktiv sind. Was müssen Kinder ihren Eltern sagen? Wo müssen Sie nachfragen? Was dürfen sie alleine?</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b="1" kern="1200" dirty="0" smtClean="0">
                <a:solidFill>
                  <a:schemeClr val="tx1"/>
                </a:solidFill>
                <a:effectLst/>
                <a:latin typeface="Verdana" pitchFamily="34" charset="0"/>
                <a:ea typeface="Verdana" pitchFamily="34" charset="0"/>
                <a:cs typeface="Verdana" pitchFamily="34" charset="0"/>
              </a:rPr>
              <a:t>Hinweise zu den Tipps:</a:t>
            </a:r>
            <a:endParaRPr lang="de-AT" sz="900" b="1" kern="1200" dirty="0" smtClean="0">
              <a:solidFill>
                <a:schemeClr val="tx1"/>
              </a:solidFill>
              <a:effectLst/>
              <a:latin typeface="Verdana" pitchFamily="34" charset="0"/>
              <a:ea typeface="Verdana" pitchFamily="34" charset="0"/>
              <a:cs typeface="Verdana" pitchFamily="34" charset="0"/>
            </a:endParaRPr>
          </a:p>
          <a:p>
            <a:pPr marL="171450" indent="-171450">
              <a:buFont typeface="Arial" pitchFamily="34" charset="0"/>
              <a:buChar char="•"/>
            </a:pPr>
            <a:r>
              <a:rPr lang="de-DE" sz="900" i="0" kern="1200" dirty="0" smtClean="0">
                <a:solidFill>
                  <a:schemeClr val="tx1"/>
                </a:solidFill>
                <a:effectLst/>
                <a:latin typeface="Verdana" pitchFamily="34" charset="0"/>
                <a:ea typeface="Verdana" pitchFamily="34" charset="0"/>
                <a:cs typeface="Verdana" pitchFamily="34" charset="0"/>
              </a:rPr>
              <a:t>Wenn Dir etwas komisch vorkommt, zeig‘s deinen Eltern oder anderen Erwachsenen! </a:t>
            </a:r>
            <a:r>
              <a:rPr lang="de-DE" sz="900" kern="1200" dirty="0" smtClean="0">
                <a:solidFill>
                  <a:schemeClr val="tx1"/>
                </a:solidFill>
                <a:effectLst/>
                <a:latin typeface="Verdana" pitchFamily="34" charset="0"/>
                <a:ea typeface="Verdana" pitchFamily="34" charset="0"/>
                <a:cs typeface="Verdana" pitchFamily="34" charset="0"/>
              </a:rPr>
              <a:t>Kinder brauchen in einer unangenehmen Situation eine erwachsene Person, der sie sich anvertrauen können, ohne negative Konsequenzen befürchten zu müssen.</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Arial" pitchFamily="34" charset="0"/>
              <a:buChar char="•"/>
            </a:pPr>
            <a:r>
              <a:rPr lang="de-DE" sz="900" i="0" kern="1200" dirty="0" smtClean="0">
                <a:solidFill>
                  <a:schemeClr val="tx1"/>
                </a:solidFill>
                <a:effectLst/>
                <a:latin typeface="Verdana" pitchFamily="34" charset="0"/>
                <a:ea typeface="Verdana" pitchFamily="34" charset="0"/>
                <a:cs typeface="Verdana" pitchFamily="34" charset="0"/>
              </a:rPr>
              <a:t>Halte deine persönlichen Daten geheim und gib nicht zu viel preis! </a:t>
            </a:r>
            <a:r>
              <a:rPr lang="de-DE" sz="900" kern="1200" dirty="0" smtClean="0">
                <a:solidFill>
                  <a:schemeClr val="tx1"/>
                </a:solidFill>
                <a:effectLst/>
                <a:latin typeface="Verdana" pitchFamily="34" charset="0"/>
                <a:ea typeface="Verdana" pitchFamily="34" charset="0"/>
                <a:cs typeface="Verdana" pitchFamily="34" charset="0"/>
              </a:rPr>
              <a:t>Dazu zählen Name, Adresse, Telefonnummer, Geburtsdatum. Diese sollten auf keinen Fall ohne Überlegen veröffentlicht werden. Bei sozialen Netzwerken (wie z.B. Facebook könnte bei jungen Kindern der zweite Vornamen statt dem Nachnamen genutzt werden). </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Arial" pitchFamily="34" charset="0"/>
              <a:buChar char="•"/>
            </a:pPr>
            <a:r>
              <a:rPr lang="de-DE" sz="900" i="0" kern="1200" dirty="0" smtClean="0">
                <a:solidFill>
                  <a:schemeClr val="tx1"/>
                </a:solidFill>
                <a:effectLst/>
                <a:latin typeface="Verdana" pitchFamily="34" charset="0"/>
                <a:ea typeface="Verdana" pitchFamily="34" charset="0"/>
                <a:cs typeface="Verdana" pitchFamily="34" charset="0"/>
              </a:rPr>
              <a:t>Schütze dein Profil!</a:t>
            </a:r>
            <a:r>
              <a:rPr lang="de-DE" sz="900" kern="1200" dirty="0" smtClean="0">
                <a:solidFill>
                  <a:schemeClr val="tx1"/>
                </a:solidFill>
                <a:effectLst/>
                <a:latin typeface="Verdana" pitchFamily="34" charset="0"/>
                <a:ea typeface="Verdana" pitchFamily="34" charset="0"/>
                <a:cs typeface="Verdana" pitchFamily="34" charset="0"/>
              </a:rPr>
              <a:t> Dazu die </a:t>
            </a:r>
            <a:r>
              <a:rPr lang="de-DE" sz="900" kern="1200" dirty="0" err="1" smtClean="0">
                <a:solidFill>
                  <a:schemeClr val="tx1"/>
                </a:solidFill>
                <a:effectLst/>
                <a:latin typeface="Verdana" pitchFamily="34" charset="0"/>
                <a:ea typeface="Verdana" pitchFamily="34" charset="0"/>
                <a:cs typeface="Verdana" pitchFamily="34" charset="0"/>
              </a:rPr>
              <a:t>Privatssphäreinstellungen</a:t>
            </a:r>
            <a:r>
              <a:rPr lang="de-DE" sz="900" kern="1200" dirty="0" smtClean="0">
                <a:solidFill>
                  <a:schemeClr val="tx1"/>
                </a:solidFill>
                <a:effectLst/>
                <a:latin typeface="Verdana" pitchFamily="34" charset="0"/>
                <a:ea typeface="Verdana" pitchFamily="34" charset="0"/>
                <a:cs typeface="Verdana" pitchFamily="34" charset="0"/>
              </a:rPr>
              <a:t> in sozialen Netzwerken mit dem Kind gemeinsam einstellen. Bei Facebook darauf achten, dass die Kinder unbedingt unter 18 Jahre alt sind, damit der voreingestellte Schutz aktiv sein kann. </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Arial" pitchFamily="34" charset="0"/>
              <a:buChar char="•"/>
            </a:pPr>
            <a:r>
              <a:rPr lang="de-DE" sz="900" i="0" kern="1200" dirty="0" smtClean="0">
                <a:solidFill>
                  <a:schemeClr val="tx1"/>
                </a:solidFill>
                <a:effectLst/>
                <a:latin typeface="Verdana" pitchFamily="34" charset="0"/>
                <a:ea typeface="Verdana" pitchFamily="34" charset="0"/>
                <a:cs typeface="Verdana" pitchFamily="34" charset="0"/>
              </a:rPr>
              <a:t>Nicht alles ist wahr! </a:t>
            </a:r>
            <a:r>
              <a:rPr lang="de-DE" sz="900" kern="1200" dirty="0" smtClean="0">
                <a:solidFill>
                  <a:schemeClr val="tx1"/>
                </a:solidFill>
                <a:effectLst/>
                <a:latin typeface="Verdana" pitchFamily="34" charset="0"/>
                <a:ea typeface="Verdana" pitchFamily="34" charset="0"/>
                <a:cs typeface="Verdana" pitchFamily="34" charset="0"/>
              </a:rPr>
              <a:t>Kinder tendieren leicht dazu, alles, was sie im Internet (ähnlich wie bei Bücher, Fernsehen oder Zeitschriften) lesen, zu glauben. Gemeinsam mit ihnen zu überlegen, woran man erkennen könnte, was stimmt und was nicht, ist ein erster Schritt. Hinweise dazu: Mehrere Quellen vergleichen, mit Büchern vergleichen, eher Kindersuchmaschinen nutzen. </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Arial" pitchFamily="34" charset="0"/>
              <a:buChar char="•"/>
            </a:pPr>
            <a:r>
              <a:rPr lang="de-DE" sz="900" i="0" kern="1200" dirty="0" smtClean="0">
                <a:solidFill>
                  <a:schemeClr val="tx1"/>
                </a:solidFill>
                <a:effectLst/>
                <a:latin typeface="Verdana" pitchFamily="34" charset="0"/>
                <a:ea typeface="Verdana" pitchFamily="34" charset="0"/>
                <a:cs typeface="Verdana" pitchFamily="34" charset="0"/>
              </a:rPr>
              <a:t>Umsonst gibt‘s nichts! </a:t>
            </a:r>
            <a:r>
              <a:rPr lang="de-DE" sz="900" kern="1200" dirty="0" smtClean="0">
                <a:solidFill>
                  <a:schemeClr val="tx1"/>
                </a:solidFill>
                <a:effectLst/>
                <a:latin typeface="Verdana" pitchFamily="34" charset="0"/>
                <a:ea typeface="Verdana" pitchFamily="34" charset="0"/>
                <a:cs typeface="Verdana" pitchFamily="34" charset="0"/>
              </a:rPr>
              <a:t>Auch wenn Angebote oder Gewinnspiele noch so verlockend sein können, keine Firma schenkt etwas her, ohne sich dadurch etwas zu erhoffen: Im Fall des Gewinnspieles werden Adressen gesammelt, die dann für Werbezwecke weiterverkauft werden können. Bei manchen Lockangeboten können Mehrwert-SMS entstehen, die in einem Abo münden. Dies alles ist im rechtlichen Graubereich, in einigen Fällen ist es als Internet-Betrug einzustufen. Näheres dazu http://www.watchlist-internet.at/</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Arial" pitchFamily="34" charset="0"/>
              <a:buChar char="•"/>
            </a:pPr>
            <a:endParaRPr lang="de-AT" sz="900" dirty="0">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0"/>
          </p:nvPr>
        </p:nvSpPr>
        <p:spPr/>
        <p:txBody>
          <a:bodyPr/>
          <a:lstStyle/>
          <a:p>
            <a:fld id="{2EB9E671-7AE3-0043-B56A-2195E5DD93D3}" type="slidenum">
              <a:rPr lang="de-AT" smtClean="0"/>
              <a:pPr/>
              <a:t>6</a:t>
            </a:fld>
            <a:endParaRPr lang="de-A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sz="900" kern="1200" dirty="0" smtClean="0">
                <a:solidFill>
                  <a:schemeClr val="tx1"/>
                </a:solidFill>
                <a:effectLst/>
                <a:latin typeface="Verdana" pitchFamily="34" charset="0"/>
                <a:ea typeface="Verdana" pitchFamily="34" charset="0"/>
                <a:cs typeface="Verdana" pitchFamily="34" charset="0"/>
              </a:rPr>
              <a:t>Browser und Apps sind die Programme, mit denen man Inhalte im Internet aufrufen und nutzen kann. Lassen Sie sich von den Kindern erzählen, wer welche Browser nutzt und welche Apps besonders begehrt sind. Wenn Sie die Apps nicht kennen, fragen sie ruhig nach, was denn in dieser App passiert, z.B. bei Spielen. An dieser Stelle kann von der Lehrkraft erzählt werden, dass Apps und Internetseiten manchmal auf Daten zugreifen, die auf ersten Blick nicht leicht verständlich sind: Wozu muss beispielsweise eine Taschenlampen-App wissen, wo die App verwendet wird? Oder wozu braucht ein QR-Code-Reader einen Zugriff auf das Adressbuch am Telefon?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Man kann mit den Kindern besprechen, wie man eine gute App erkennt,</a:t>
            </a:r>
            <a:r>
              <a:rPr lang="de-DE" sz="900" kern="1200" baseline="0" dirty="0" smtClean="0">
                <a:solidFill>
                  <a:schemeClr val="tx1"/>
                </a:solidFill>
                <a:effectLst/>
                <a:latin typeface="Verdana" pitchFamily="34" charset="0"/>
                <a:ea typeface="Verdana" pitchFamily="34" charset="0"/>
                <a:cs typeface="Verdana" pitchFamily="34" charset="0"/>
              </a:rPr>
              <a:t> wie</a:t>
            </a:r>
            <a:r>
              <a:rPr lang="de-DE" sz="900" kern="1200" dirty="0" smtClean="0">
                <a:solidFill>
                  <a:schemeClr val="tx1"/>
                </a:solidFill>
                <a:effectLst/>
                <a:latin typeface="Verdana" pitchFamily="34" charset="0"/>
                <a:ea typeface="Verdana" pitchFamily="34" charset="0"/>
                <a:cs typeface="Verdana" pitchFamily="34" charset="0"/>
              </a:rPr>
              <a:t> z.B. bei den Bewertungen im App-Shop nachschauen. Oder im Internet nach der App suchen und so herausfinden, ob andere Menschen schon damit Probleme hatten. Sollte noch Zeit da sein, könnten sich Kinder gemeinsam auf die Suche nach Bewertungen zu einer besonders beliebten App machen und dann überlegen, ob man die runterladen kann/soll.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In Bezug auf Browser kann zum Thema gemacht werden, dass Browser immer den Verlauf der besuchten Seiten aufzeichnen und man dies also sowohl von sich, als auch von anderen nachschauen kann. Diesen Verlauf kann man auch löschen, wenn man nicht möchte, dass andere Personen die besuchten Webseiten sehen können. Jede/r hat schließlich ein Recht auf die eigene Privatsphäre.</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b="1" kern="1200" dirty="0" smtClean="0">
                <a:solidFill>
                  <a:schemeClr val="tx1"/>
                </a:solidFill>
                <a:effectLst/>
                <a:latin typeface="Verdana" pitchFamily="34" charset="0"/>
                <a:ea typeface="Verdana" pitchFamily="34" charset="0"/>
                <a:cs typeface="Verdana" pitchFamily="34" charset="0"/>
              </a:rPr>
              <a:t>Browser:</a:t>
            </a:r>
            <a:r>
              <a:rPr lang="de-DE" sz="900" b="1" kern="1200" baseline="0" dirty="0" smtClean="0">
                <a:solidFill>
                  <a:schemeClr val="tx1"/>
                </a:solidFill>
                <a:effectLst/>
                <a:latin typeface="Verdana" pitchFamily="34" charset="0"/>
                <a:ea typeface="Verdana" pitchFamily="34" charset="0"/>
                <a:cs typeface="Verdana" pitchFamily="34" charset="0"/>
              </a:rPr>
              <a:t> </a:t>
            </a:r>
            <a:r>
              <a:rPr lang="de-DE" sz="900" kern="1200" dirty="0" smtClean="0">
                <a:solidFill>
                  <a:schemeClr val="tx1"/>
                </a:solidFill>
                <a:effectLst/>
                <a:latin typeface="Verdana" pitchFamily="34" charset="0"/>
                <a:ea typeface="Verdana" pitchFamily="34" charset="0"/>
                <a:cs typeface="Verdana" pitchFamily="34" charset="0"/>
              </a:rPr>
              <a:t>Computerprogramm um ins Internet einzusteigen. Aufzählung der Browser: links oben: Internet-Explorer, Mitte oben: Safari (Mac), Rechts oben: Firefox. Links unten: Chrome (</a:t>
            </a:r>
            <a:r>
              <a:rPr lang="de-DE" sz="900" kern="1200" dirty="0" err="1" smtClean="0">
                <a:solidFill>
                  <a:schemeClr val="tx1"/>
                </a:solidFill>
                <a:effectLst/>
                <a:latin typeface="Verdana" pitchFamily="34" charset="0"/>
                <a:ea typeface="Verdana" pitchFamily="34" charset="0"/>
                <a:cs typeface="Verdana" pitchFamily="34" charset="0"/>
              </a:rPr>
              <a:t>google</a:t>
            </a:r>
            <a:r>
              <a:rPr lang="de-DE" sz="900" kern="1200" dirty="0" smtClean="0">
                <a:solidFill>
                  <a:schemeClr val="tx1"/>
                </a:solidFill>
                <a:effectLst/>
                <a:latin typeface="Verdana" pitchFamily="34" charset="0"/>
                <a:ea typeface="Verdana" pitchFamily="34" charset="0"/>
                <a:cs typeface="Verdana" pitchFamily="34" charset="0"/>
              </a:rPr>
              <a:t>), Recht unten: Opera</a:t>
            </a:r>
            <a:endParaRPr lang="de-AT" sz="900" kern="1200" dirty="0" smtClean="0">
              <a:solidFill>
                <a:schemeClr val="tx1"/>
              </a:solidFill>
              <a:effectLst/>
              <a:latin typeface="Verdana" pitchFamily="34" charset="0"/>
              <a:ea typeface="Verdana" pitchFamily="34" charset="0"/>
              <a:cs typeface="Verdana" pitchFamily="34" charset="0"/>
            </a:endParaRPr>
          </a:p>
          <a:p>
            <a:endParaRPr lang="de-DE" sz="900" b="1" kern="1200" dirty="0" smtClean="0">
              <a:solidFill>
                <a:schemeClr val="tx1"/>
              </a:solidFill>
              <a:effectLst/>
              <a:latin typeface="Verdana" pitchFamily="34" charset="0"/>
              <a:ea typeface="Verdana" pitchFamily="34" charset="0"/>
              <a:cs typeface="Verdana" pitchFamily="34" charset="0"/>
            </a:endParaRPr>
          </a:p>
          <a:p>
            <a:r>
              <a:rPr lang="de-DE" sz="900" b="1" kern="1200" dirty="0" smtClean="0">
                <a:solidFill>
                  <a:schemeClr val="tx1"/>
                </a:solidFill>
                <a:effectLst/>
                <a:latin typeface="Verdana" pitchFamily="34" charset="0"/>
                <a:ea typeface="Verdana" pitchFamily="34" charset="0"/>
                <a:cs typeface="Verdana" pitchFamily="34" charset="0"/>
              </a:rPr>
              <a:t>App: </a:t>
            </a:r>
            <a:r>
              <a:rPr lang="de-DE" sz="900" kern="1200" dirty="0" smtClean="0">
                <a:solidFill>
                  <a:schemeClr val="tx1"/>
                </a:solidFill>
                <a:effectLst/>
                <a:latin typeface="Verdana" pitchFamily="34" charset="0"/>
                <a:ea typeface="Verdana" pitchFamily="34" charset="0"/>
                <a:cs typeface="Verdana" pitchFamily="34" charset="0"/>
              </a:rPr>
              <a:t>Abkürzung von Applikation. Anwendungsprogramm für </a:t>
            </a:r>
            <a:r>
              <a:rPr lang="de-DE" sz="900" kern="1200" dirty="0" err="1" smtClean="0">
                <a:solidFill>
                  <a:schemeClr val="tx1"/>
                </a:solidFill>
                <a:effectLst/>
                <a:latin typeface="Verdana" pitchFamily="34" charset="0"/>
                <a:ea typeface="Verdana" pitchFamily="34" charset="0"/>
                <a:cs typeface="Verdana" pitchFamily="34" charset="0"/>
              </a:rPr>
              <a:t>Smartphones</a:t>
            </a:r>
            <a:r>
              <a:rPr lang="de-DE" sz="900" kern="1200" dirty="0" smtClean="0">
                <a:solidFill>
                  <a:schemeClr val="tx1"/>
                </a:solidFill>
                <a:effectLst/>
                <a:latin typeface="Verdana" pitchFamily="34" charset="0"/>
                <a:ea typeface="Verdana" pitchFamily="34" charset="0"/>
                <a:cs typeface="Verdana" pitchFamily="34" charset="0"/>
              </a:rPr>
              <a:t> und </a:t>
            </a:r>
            <a:r>
              <a:rPr lang="de-DE" sz="900" kern="1200" dirty="0" err="1" smtClean="0">
                <a:solidFill>
                  <a:schemeClr val="tx1"/>
                </a:solidFill>
                <a:effectLst/>
                <a:latin typeface="Verdana" pitchFamily="34" charset="0"/>
                <a:ea typeface="Verdana" pitchFamily="34" charset="0"/>
                <a:cs typeface="Verdana" pitchFamily="34" charset="0"/>
              </a:rPr>
              <a:t>TabletPC</a:t>
            </a:r>
            <a:r>
              <a:rPr lang="de-DE" sz="900" kern="1200" dirty="0" smtClean="0">
                <a:solidFill>
                  <a:schemeClr val="tx1"/>
                </a:solidFill>
                <a:effectLst/>
                <a:latin typeface="Verdana" pitchFamily="34" charset="0"/>
                <a:ea typeface="Verdana" pitchFamily="34" charset="0"/>
                <a:cs typeface="Verdana" pitchFamily="34" charset="0"/>
              </a:rPr>
              <a:t>. Wird in einem App-Shop bezogen, manche sind anfangs gratis und kosten dann Geld (In-App-Käufe), andere bleiben gratis, manche kosten zu Beginn Geld und sind dann in der Nutzung gratis. Hier muss man sich gut informieren. </a:t>
            </a:r>
            <a:endParaRPr lang="de-AT" sz="900" kern="1200" dirty="0" smtClean="0">
              <a:solidFill>
                <a:schemeClr val="tx1"/>
              </a:solidFill>
              <a:effectLst/>
              <a:latin typeface="Verdana" pitchFamily="34" charset="0"/>
              <a:ea typeface="Verdana" pitchFamily="34" charset="0"/>
              <a:cs typeface="Verdana" pitchFamily="34" charset="0"/>
            </a:endParaRPr>
          </a:p>
          <a:p>
            <a:endParaRPr lang="de-AT" sz="900" dirty="0">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0"/>
          </p:nvPr>
        </p:nvSpPr>
        <p:spPr/>
        <p:txBody>
          <a:bodyPr/>
          <a:lstStyle/>
          <a:p>
            <a:fld id="{2EB9E671-7AE3-0043-B56A-2195E5DD93D3}" type="slidenum">
              <a:rPr lang="de-AT" smtClean="0"/>
              <a:pPr/>
              <a:t>7</a:t>
            </a:fld>
            <a:endParaRPr lang="de-A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DE" sz="900" kern="1200" dirty="0" smtClean="0">
                <a:solidFill>
                  <a:schemeClr val="tx1"/>
                </a:solidFill>
                <a:effectLst/>
                <a:latin typeface="Verdana" pitchFamily="34" charset="0"/>
                <a:ea typeface="Verdana" pitchFamily="34" charset="0"/>
                <a:cs typeface="Verdana" pitchFamily="34" charset="0"/>
              </a:rPr>
              <a:t>Jede Internetseite braucht eine genaue Adresse, mit der sie aufgerufen werden kann. Das ist so wie eine Postadresse für Briefe. </a:t>
            </a:r>
            <a:endParaRPr lang="de-AT" sz="900" kern="1200" dirty="0" smtClean="0">
              <a:solidFill>
                <a:schemeClr val="tx1"/>
              </a:solidFill>
              <a:effectLst/>
              <a:latin typeface="Verdana" pitchFamily="34" charset="0"/>
              <a:ea typeface="Verdana" pitchFamily="34" charset="0"/>
              <a:cs typeface="Verdana" pitchFamily="34" charset="0"/>
            </a:endParaRPr>
          </a:p>
          <a:p>
            <a:endParaRPr lang="de-DE" sz="900" kern="1200" dirty="0" smtClean="0">
              <a:solidFill>
                <a:schemeClr val="tx1"/>
              </a:solidFill>
              <a:effectLst/>
              <a:latin typeface="Verdana" pitchFamily="34" charset="0"/>
              <a:ea typeface="Verdana" pitchFamily="34" charset="0"/>
              <a:cs typeface="Verdana" pitchFamily="34" charset="0"/>
            </a:endParaRPr>
          </a:p>
          <a:p>
            <a:r>
              <a:rPr lang="de-DE" sz="900" b="1" kern="1200" dirty="0" smtClean="0">
                <a:solidFill>
                  <a:schemeClr val="tx1"/>
                </a:solidFill>
                <a:effectLst/>
                <a:latin typeface="Verdana" pitchFamily="34" charset="0"/>
                <a:ea typeface="Verdana" pitchFamily="34" charset="0"/>
                <a:cs typeface="Verdana" pitchFamily="34" charset="0"/>
              </a:rPr>
              <a:t>Aufbau</a:t>
            </a:r>
            <a:endParaRPr lang="de-DE" sz="9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900" kern="1200" dirty="0" err="1" smtClean="0">
                <a:solidFill>
                  <a:schemeClr val="tx1"/>
                </a:solidFill>
                <a:effectLst/>
                <a:latin typeface="Verdana" pitchFamily="34" charset="0"/>
                <a:ea typeface="Verdana" pitchFamily="34" charset="0"/>
                <a:cs typeface="Verdana" pitchFamily="34" charset="0"/>
              </a:rPr>
              <a:t>www</a:t>
            </a:r>
            <a:r>
              <a:rPr lang="de-DE" sz="900" kern="1200" dirty="0" smtClean="0">
                <a:solidFill>
                  <a:schemeClr val="tx1"/>
                </a:solidFill>
                <a:effectLst/>
                <a:latin typeface="Verdana" pitchFamily="34" charset="0"/>
                <a:ea typeface="Verdana" pitchFamily="34" charset="0"/>
                <a:cs typeface="Verdana" pitchFamily="34" charset="0"/>
              </a:rPr>
              <a:t> – </a:t>
            </a:r>
            <a:r>
              <a:rPr lang="de-DE" sz="900" kern="1200" dirty="0" err="1" smtClean="0">
                <a:solidFill>
                  <a:schemeClr val="tx1"/>
                </a:solidFill>
                <a:effectLst/>
                <a:latin typeface="Verdana" pitchFamily="34" charset="0"/>
                <a:ea typeface="Verdana" pitchFamily="34" charset="0"/>
                <a:cs typeface="Verdana" pitchFamily="34" charset="0"/>
              </a:rPr>
              <a:t>worldwideweb</a:t>
            </a:r>
            <a:r>
              <a:rPr lang="de-DE" sz="900" kern="1200" dirty="0" smtClean="0">
                <a:solidFill>
                  <a:schemeClr val="tx1"/>
                </a:solidFill>
                <a:effectLst/>
                <a:latin typeface="Verdana" pitchFamily="34" charset="0"/>
                <a:ea typeface="Verdana" pitchFamily="34" charset="0"/>
                <a:cs typeface="Verdana" pitchFamily="34" charset="0"/>
              </a:rPr>
              <a:t> – das sind die uns bekannten Internetseiten, wo auch Bilder, Texte, Filme und alles mögliche zu sehen sein kann.</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900" kern="1200" dirty="0" smtClean="0">
                <a:solidFill>
                  <a:schemeClr val="tx1"/>
                </a:solidFill>
                <a:effectLst/>
                <a:latin typeface="Verdana" pitchFamily="34" charset="0"/>
                <a:ea typeface="Verdana" pitchFamily="34" charset="0"/>
                <a:cs typeface="Verdana" pitchFamily="34" charset="0"/>
              </a:rPr>
              <a:t>Punkte – sind immer wichtig, nicht darauf vergessen, sonst kennen sich die Computer nicht aus, wo welche Teile der Adresse beginnen und wo aufhören</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900" kern="1200" dirty="0" smtClean="0">
                <a:solidFill>
                  <a:schemeClr val="tx1"/>
                </a:solidFill>
                <a:effectLst/>
                <a:latin typeface="Verdana" pitchFamily="34" charset="0"/>
                <a:ea typeface="Verdana" pitchFamily="34" charset="0"/>
                <a:cs typeface="Verdana" pitchFamily="34" charset="0"/>
              </a:rPr>
              <a:t>Name der Seite – sie weist auf den Inhalt der Seite hin oder den Namen der Firma.</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900" kern="1200" dirty="0" smtClean="0">
                <a:solidFill>
                  <a:schemeClr val="tx1"/>
                </a:solidFill>
                <a:effectLst/>
                <a:latin typeface="Verdana" pitchFamily="34" charset="0"/>
                <a:ea typeface="Verdana" pitchFamily="34" charset="0"/>
                <a:cs typeface="Verdana" pitchFamily="34" charset="0"/>
              </a:rPr>
              <a:t>Endung – sie weist auf das Herkunftsland oder die Art der Seite hin.</a:t>
            </a:r>
          </a:p>
          <a:p>
            <a:pPr marL="171450" indent="-171450">
              <a:buFont typeface="Wingdings" pitchFamily="2" charset="2"/>
              <a:buChar char="§"/>
            </a:pPr>
            <a:endParaRPr lang="de-DE"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Die Herkunft der Seiten sind für Kinder aus mehreren Gründen interessant: Sprache, Herkunftsland (eventuell Herkunftsländer der eigenen Eltern), Glaubwürdigkeit, bekannt aus Fernsehen...</a:t>
            </a:r>
            <a:endParaRPr lang="de-AT" sz="900" kern="1200" dirty="0" smtClean="0">
              <a:solidFill>
                <a:schemeClr val="tx1"/>
              </a:solidFill>
              <a:effectLst/>
              <a:latin typeface="Verdana" pitchFamily="34" charset="0"/>
              <a:ea typeface="Verdana" pitchFamily="34" charset="0"/>
              <a:cs typeface="Verdana" pitchFamily="34" charset="0"/>
            </a:endParaRPr>
          </a:p>
          <a:p>
            <a:endParaRPr lang="de-DE"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Lösungsinformation:</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Deutschland - .de</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Spanien  - .es</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Italien  - .</a:t>
            </a:r>
            <a:r>
              <a:rPr lang="de-DE" sz="900" kern="1200" dirty="0" err="1" smtClean="0">
                <a:solidFill>
                  <a:schemeClr val="tx1"/>
                </a:solidFill>
                <a:effectLst/>
                <a:latin typeface="Verdana" pitchFamily="34" charset="0"/>
                <a:ea typeface="Verdana" pitchFamily="34" charset="0"/>
                <a:cs typeface="Verdana" pitchFamily="34" charset="0"/>
              </a:rPr>
              <a:t>it</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err="1" smtClean="0">
                <a:solidFill>
                  <a:schemeClr val="tx1"/>
                </a:solidFill>
                <a:effectLst/>
                <a:latin typeface="Verdana" pitchFamily="34" charset="0"/>
                <a:ea typeface="Verdana" pitchFamily="34" charset="0"/>
                <a:cs typeface="Verdana" pitchFamily="34" charset="0"/>
              </a:rPr>
              <a:t>Großbritanien</a:t>
            </a:r>
            <a:r>
              <a:rPr lang="de-DE" sz="900" kern="1200" dirty="0" smtClean="0">
                <a:solidFill>
                  <a:schemeClr val="tx1"/>
                </a:solidFill>
                <a:effectLst/>
                <a:latin typeface="Verdana" pitchFamily="34" charset="0"/>
                <a:ea typeface="Verdana" pitchFamily="34" charset="0"/>
                <a:cs typeface="Verdana" pitchFamily="34" charset="0"/>
              </a:rPr>
              <a:t> - .</a:t>
            </a:r>
            <a:r>
              <a:rPr lang="de-DE" sz="900" kern="1200" dirty="0" err="1" smtClean="0">
                <a:solidFill>
                  <a:schemeClr val="tx1"/>
                </a:solidFill>
                <a:effectLst/>
                <a:latin typeface="Verdana" pitchFamily="34" charset="0"/>
                <a:ea typeface="Verdana" pitchFamily="34" charset="0"/>
                <a:cs typeface="Verdana" pitchFamily="34" charset="0"/>
              </a:rPr>
              <a:t>uk</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Kroatien  - .</a:t>
            </a:r>
            <a:r>
              <a:rPr lang="de-DE" sz="900" kern="1200" dirty="0" err="1" smtClean="0">
                <a:solidFill>
                  <a:schemeClr val="tx1"/>
                </a:solidFill>
                <a:effectLst/>
                <a:latin typeface="Verdana" pitchFamily="34" charset="0"/>
                <a:ea typeface="Verdana" pitchFamily="34" charset="0"/>
                <a:cs typeface="Verdana" pitchFamily="34" charset="0"/>
              </a:rPr>
              <a:t>hr</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Serbien –. </a:t>
            </a:r>
            <a:r>
              <a:rPr lang="de-DE" sz="900" kern="1200" dirty="0" err="1" smtClean="0">
                <a:solidFill>
                  <a:schemeClr val="tx1"/>
                </a:solidFill>
                <a:effectLst/>
                <a:latin typeface="Verdana" pitchFamily="34" charset="0"/>
                <a:ea typeface="Verdana" pitchFamily="34" charset="0"/>
                <a:cs typeface="Verdana" pitchFamily="34" charset="0"/>
              </a:rPr>
              <a:t>rs</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Türkei - .</a:t>
            </a:r>
            <a:r>
              <a:rPr lang="de-DE" sz="900" kern="1200" dirty="0" err="1" smtClean="0">
                <a:solidFill>
                  <a:schemeClr val="tx1"/>
                </a:solidFill>
                <a:effectLst/>
                <a:latin typeface="Verdana" pitchFamily="34" charset="0"/>
                <a:ea typeface="Verdana" pitchFamily="34" charset="0"/>
                <a:cs typeface="Verdana" pitchFamily="34" charset="0"/>
              </a:rPr>
              <a:t>tr</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Österreich - .</a:t>
            </a:r>
            <a:r>
              <a:rPr lang="de-DE" sz="900" kern="1200" dirty="0" err="1" smtClean="0">
                <a:solidFill>
                  <a:schemeClr val="tx1"/>
                </a:solidFill>
                <a:effectLst/>
                <a:latin typeface="Verdana" pitchFamily="34" charset="0"/>
                <a:ea typeface="Verdana" pitchFamily="34" charset="0"/>
                <a:cs typeface="Verdana" pitchFamily="34" charset="0"/>
              </a:rPr>
              <a:t>at</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Russland - .</a:t>
            </a:r>
            <a:r>
              <a:rPr lang="de-DE" sz="900" kern="1200" dirty="0" err="1" smtClean="0">
                <a:solidFill>
                  <a:schemeClr val="tx1"/>
                </a:solidFill>
                <a:effectLst/>
                <a:latin typeface="Verdana" pitchFamily="34" charset="0"/>
                <a:ea typeface="Verdana" pitchFamily="34" charset="0"/>
                <a:cs typeface="Verdana" pitchFamily="34" charset="0"/>
              </a:rPr>
              <a:t>ru</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a:t>
            </a:r>
            <a:r>
              <a:rPr lang="de-DE" sz="900" kern="1200" dirty="0" err="1" smtClean="0">
                <a:solidFill>
                  <a:schemeClr val="tx1"/>
                </a:solidFill>
                <a:effectLst/>
                <a:latin typeface="Verdana" pitchFamily="34" charset="0"/>
                <a:ea typeface="Verdana" pitchFamily="34" charset="0"/>
                <a:cs typeface="Verdana" pitchFamily="34" charset="0"/>
              </a:rPr>
              <a:t>com</a:t>
            </a:r>
            <a:r>
              <a:rPr lang="de-DE" sz="900" kern="1200" dirty="0" smtClean="0">
                <a:solidFill>
                  <a:schemeClr val="tx1"/>
                </a:solidFill>
                <a:effectLst/>
                <a:latin typeface="Verdana" pitchFamily="34" charset="0"/>
                <a:ea typeface="Verdana" pitchFamily="34" charset="0"/>
                <a:cs typeface="Verdana" pitchFamily="34" charset="0"/>
              </a:rPr>
              <a:t> – Hinweis auf eine Firma, hier kann man das Land nicht erkennen</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a:t>
            </a:r>
            <a:r>
              <a:rPr lang="de-DE" sz="900" kern="1200" dirty="0" err="1" smtClean="0">
                <a:solidFill>
                  <a:schemeClr val="tx1"/>
                </a:solidFill>
                <a:effectLst/>
                <a:latin typeface="Verdana" pitchFamily="34" charset="0"/>
                <a:ea typeface="Verdana" pitchFamily="34" charset="0"/>
                <a:cs typeface="Verdana" pitchFamily="34" charset="0"/>
              </a:rPr>
              <a:t>org</a:t>
            </a:r>
            <a:r>
              <a:rPr lang="de-DE" sz="900" kern="1200" dirty="0" smtClean="0">
                <a:solidFill>
                  <a:schemeClr val="tx1"/>
                </a:solidFill>
                <a:effectLst/>
                <a:latin typeface="Verdana" pitchFamily="34" charset="0"/>
                <a:ea typeface="Verdana" pitchFamily="34" charset="0"/>
                <a:cs typeface="Verdana" pitchFamily="34" charset="0"/>
              </a:rPr>
              <a:t>  - meist ein Hinweis auf eine NGO oder andere Organisation, auch hier kann man das Land nicht erkennen</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Seiten aus .de sind meist aus dem Fernsehen bekannt, Seiten aus Russland waren früher immer wieder mit pornographischen Inhalten versehen.</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Mit dieser Übung lassen sich sehr gut geographische Fragen verbinden: Wo sind denn diese Länder eigentlich?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Das Internet wird immer mehr zum globalen Dorf, so lassen die Endungen nicht immer auf die genutzte Sprache schließen.  </a:t>
            </a:r>
            <a:endParaRPr lang="de-AT" sz="900" kern="1200" dirty="0" smtClean="0">
              <a:solidFill>
                <a:schemeClr val="tx1"/>
              </a:solidFill>
              <a:effectLst/>
              <a:latin typeface="Verdana" pitchFamily="34" charset="0"/>
              <a:ea typeface="Verdana" pitchFamily="34" charset="0"/>
              <a:cs typeface="Verdana" pitchFamily="34" charset="0"/>
            </a:endParaRPr>
          </a:p>
          <a:p>
            <a:pPr marL="0" indent="0">
              <a:buFont typeface="Wingdings" pitchFamily="2" charset="2"/>
              <a:buNone/>
            </a:pPr>
            <a:endParaRPr lang="de-AT" sz="900" dirty="0">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0"/>
          </p:nvPr>
        </p:nvSpPr>
        <p:spPr/>
        <p:txBody>
          <a:bodyPr/>
          <a:lstStyle/>
          <a:p>
            <a:fld id="{FB437675-F7F5-4699-874A-B9CEC2FB7F79}" type="slidenum">
              <a:rPr lang="de-AT" smtClean="0"/>
              <a:pPr/>
              <a:t>8</a:t>
            </a:fld>
            <a:endParaRPr lang="de-AT"/>
          </a:p>
        </p:txBody>
      </p:sp>
    </p:spTree>
    <p:extLst>
      <p:ext uri="{BB962C8B-B14F-4D97-AF65-F5344CB8AC3E}">
        <p14:creationId xmlns:p14="http://schemas.microsoft.com/office/powerpoint/2010/main" val="18931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effectLst/>
                <a:latin typeface="Verdana" pitchFamily="34" charset="0"/>
                <a:ea typeface="Verdana" pitchFamily="34" charset="0"/>
                <a:cs typeface="Verdana" pitchFamily="34" charset="0"/>
              </a:rPr>
              <a:t>Ein gutes Passwort ist der beste Schutz gegen Datenmissbrauch, vor allem bei eigenen Freunden. Daher muss bei Kindern so früh wie möglich angesprochen werden, dass ein Passwort nicht geteilt werden darf. Kommt ein Kind aber einmal in die Situation, ein Passwort unabsichtlich weitergegeben zu haben, so sollte dieses so schnell wie möglich ausgetauscht werden. </a:t>
            </a:r>
            <a:endParaRPr lang="de-AT" sz="1200" kern="1200" dirty="0" smtClean="0">
              <a:solidFill>
                <a:schemeClr val="tx1"/>
              </a:solidFill>
              <a:effectLst/>
              <a:latin typeface="Verdana" pitchFamily="34" charset="0"/>
              <a:ea typeface="Verdana" pitchFamily="34" charset="0"/>
              <a:cs typeface="Verdana" pitchFamily="34" charset="0"/>
            </a:endParaRPr>
          </a:p>
          <a:p>
            <a:endParaRPr lang="de-DE" sz="1200" kern="1200" dirty="0" smtClean="0">
              <a:solidFill>
                <a:schemeClr val="tx1"/>
              </a:solidFill>
              <a:effectLst/>
              <a:latin typeface="Verdana" pitchFamily="34" charset="0"/>
              <a:ea typeface="Verdana" pitchFamily="34" charset="0"/>
              <a:cs typeface="Verdana" pitchFamily="34" charset="0"/>
            </a:endParaRPr>
          </a:p>
          <a:p>
            <a:r>
              <a:rPr lang="de-DE" sz="1200" kern="1200" dirty="0" smtClean="0">
                <a:solidFill>
                  <a:schemeClr val="tx1"/>
                </a:solidFill>
                <a:effectLst/>
                <a:latin typeface="Verdana" pitchFamily="34" charset="0"/>
                <a:ea typeface="Verdana" pitchFamily="34" charset="0"/>
                <a:cs typeface="Verdana" pitchFamily="34" charset="0"/>
              </a:rPr>
              <a:t>Dazu: Film aus der </a:t>
            </a:r>
            <a:r>
              <a:rPr lang="de-DE" sz="1200" kern="1200" dirty="0" err="1" smtClean="0">
                <a:solidFill>
                  <a:schemeClr val="tx1"/>
                </a:solidFill>
                <a:effectLst/>
                <a:latin typeface="Verdana" pitchFamily="34" charset="0"/>
                <a:ea typeface="Verdana" pitchFamily="34" charset="0"/>
                <a:cs typeface="Verdana" pitchFamily="34" charset="0"/>
              </a:rPr>
              <a:t>Bit&amp;Byte-Show</a:t>
            </a:r>
            <a:r>
              <a:rPr lang="de-DE" sz="1200" kern="1200" dirty="0" smtClean="0">
                <a:solidFill>
                  <a:schemeClr val="tx1"/>
                </a:solidFill>
                <a:effectLst/>
                <a:latin typeface="Verdana" pitchFamily="34" charset="0"/>
                <a:ea typeface="Verdana" pitchFamily="34" charset="0"/>
                <a:cs typeface="Verdana" pitchFamily="34" charset="0"/>
              </a:rPr>
              <a:t>: http://www.youtube.com/watch?v=7qFlW81EiG0&amp;list=PLD2D4AD5A28FF86E2</a:t>
            </a:r>
            <a:endParaRPr lang="de-AT" sz="1200" kern="1200" dirty="0" smtClean="0">
              <a:solidFill>
                <a:schemeClr val="tx1"/>
              </a:solidFill>
              <a:effectLst/>
              <a:latin typeface="Verdana" pitchFamily="34" charset="0"/>
              <a:ea typeface="Verdana" pitchFamily="34" charset="0"/>
              <a:cs typeface="Verdana" pitchFamily="34" charset="0"/>
            </a:endParaRPr>
          </a:p>
          <a:p>
            <a:r>
              <a:rPr lang="de-DE" sz="1200" kern="1200" dirty="0" smtClean="0">
                <a:solidFill>
                  <a:schemeClr val="tx1"/>
                </a:solidFill>
                <a:effectLst/>
                <a:latin typeface="Verdana" pitchFamily="34" charset="0"/>
                <a:ea typeface="Verdana" pitchFamily="34" charset="0"/>
                <a:cs typeface="Verdana" pitchFamily="34" charset="0"/>
              </a:rPr>
              <a:t> </a:t>
            </a:r>
            <a:endParaRPr lang="de-AT" sz="1200" kern="1200" dirty="0" smtClean="0">
              <a:solidFill>
                <a:schemeClr val="tx1"/>
              </a:solidFill>
              <a:effectLst/>
              <a:latin typeface="Verdana" pitchFamily="34" charset="0"/>
              <a:ea typeface="Verdana" pitchFamily="34" charset="0"/>
              <a:cs typeface="Verdana" pitchFamily="34" charset="0"/>
            </a:endParaRPr>
          </a:p>
          <a:p>
            <a:r>
              <a:rPr lang="de-DE" sz="1200" b="1" kern="1200" dirty="0" smtClean="0">
                <a:solidFill>
                  <a:schemeClr val="tx1"/>
                </a:solidFill>
                <a:effectLst/>
                <a:latin typeface="Verdana" pitchFamily="34" charset="0"/>
                <a:ea typeface="Verdana" pitchFamily="34" charset="0"/>
                <a:cs typeface="Verdana" pitchFamily="34" charset="0"/>
              </a:rPr>
              <a:t>Hilfreiches Poster zum Aufhängen</a:t>
            </a:r>
            <a:r>
              <a:rPr lang="de-DE" sz="1200" kern="1200" dirty="0" smtClean="0">
                <a:solidFill>
                  <a:schemeClr val="tx1"/>
                </a:solidFill>
                <a:effectLst/>
                <a:latin typeface="Verdana" pitchFamily="34" charset="0"/>
                <a:ea typeface="Verdana" pitchFamily="34" charset="0"/>
                <a:cs typeface="Verdana" pitchFamily="34" charset="0"/>
              </a:rPr>
              <a:t>:</a:t>
            </a:r>
            <a:endParaRPr lang="de-AT" sz="1200" kern="1200" dirty="0" smtClean="0">
              <a:solidFill>
                <a:schemeClr val="tx1"/>
              </a:solidFill>
              <a:effectLst/>
              <a:latin typeface="Verdana" pitchFamily="34" charset="0"/>
              <a:ea typeface="Verdana" pitchFamily="34" charset="0"/>
              <a:cs typeface="Verdana" pitchFamily="34" charset="0"/>
            </a:endParaRPr>
          </a:p>
          <a:p>
            <a:r>
              <a:rPr lang="de-DE" sz="1200" kern="1200" dirty="0" smtClean="0">
                <a:solidFill>
                  <a:schemeClr val="tx1"/>
                </a:solidFill>
                <a:effectLst/>
                <a:latin typeface="Verdana" pitchFamily="34" charset="0"/>
                <a:ea typeface="Verdana" pitchFamily="34" charset="0"/>
                <a:cs typeface="Verdana" pitchFamily="34" charset="0"/>
              </a:rPr>
              <a:t>So merke ich mir ein Passwort am besten: </a:t>
            </a:r>
            <a:endParaRPr lang="de-AT" sz="1200" kern="1200" dirty="0" smtClean="0">
              <a:solidFill>
                <a:schemeClr val="tx1"/>
              </a:solidFill>
              <a:effectLst/>
              <a:latin typeface="Verdana" pitchFamily="34" charset="0"/>
              <a:ea typeface="Verdana" pitchFamily="34" charset="0"/>
              <a:cs typeface="Verdana" pitchFamily="34" charset="0"/>
            </a:endParaRPr>
          </a:p>
          <a:p>
            <a:r>
              <a:rPr lang="de-DE" sz="1200" kern="1200" dirty="0" smtClean="0">
                <a:solidFill>
                  <a:schemeClr val="tx1"/>
                </a:solidFill>
                <a:effectLst/>
                <a:latin typeface="Verdana" pitchFamily="34" charset="0"/>
                <a:ea typeface="Verdana" pitchFamily="34" charset="0"/>
                <a:cs typeface="Verdana" pitchFamily="34" charset="0"/>
              </a:rPr>
              <a:t>http://www.saferinternet.at/fileadmin/files/Materialien_Relaunch/Safer_Internet_in_der_Volksschule.pdf Seite 45</a:t>
            </a:r>
            <a:endParaRPr lang="de-AT" sz="1200" kern="1200" dirty="0" smtClean="0">
              <a:solidFill>
                <a:schemeClr val="tx1"/>
              </a:solidFill>
              <a:effectLst/>
              <a:latin typeface="Verdana" pitchFamily="34" charset="0"/>
              <a:ea typeface="Verdana" pitchFamily="34" charset="0"/>
              <a:cs typeface="Verdana" pitchFamily="34" charset="0"/>
            </a:endParaRPr>
          </a:p>
          <a:p>
            <a:endParaRPr lang="de-AT" sz="1200" dirty="0" smtClean="0">
              <a:latin typeface="Verdana" pitchFamily="34" charset="0"/>
              <a:ea typeface="Verdana" pitchFamily="34" charset="0"/>
              <a:cs typeface="Verdana" pitchFamily="34" charset="0"/>
            </a:endParaRPr>
          </a:p>
          <a:p>
            <a:endParaRPr lang="de-AT" dirty="0"/>
          </a:p>
        </p:txBody>
      </p:sp>
      <p:sp>
        <p:nvSpPr>
          <p:cNvPr id="4" name="Foliennummernplatzhalter 3"/>
          <p:cNvSpPr>
            <a:spLocks noGrp="1"/>
          </p:cNvSpPr>
          <p:nvPr>
            <p:ph type="sldNum" sz="quarter" idx="10"/>
          </p:nvPr>
        </p:nvSpPr>
        <p:spPr/>
        <p:txBody>
          <a:bodyPr/>
          <a:lstStyle/>
          <a:p>
            <a:fld id="{2EB9E671-7AE3-0043-B56A-2195E5DD93D3}" type="slidenum">
              <a:rPr lang="de-AT" smtClean="0"/>
              <a:pPr/>
              <a:t>9</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83991ABA-492F-4B33-8CCB-9A01498FC395}" type="datetime1">
              <a:rPr lang="de-AT" smtClean="0"/>
              <a:pPr/>
              <a:t>31.10.2013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69BF68B-BD89-445A-885E-182DE1827514}" type="slidenum">
              <a:rPr lang="de-AT" smtClean="0"/>
              <a:pPr/>
              <a:t>‹Nr.›</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146722EA-2010-4D28-85AF-9181203D0730}" type="datetime1">
              <a:rPr lang="de-AT" smtClean="0"/>
              <a:pPr/>
              <a:t>31.10.2013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69BF68B-BD89-445A-885E-182DE1827514}" type="slidenum">
              <a:rPr lang="de-AT" smtClean="0"/>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03475192-C9C2-4019-9F23-FB916279122A}" type="datetime1">
              <a:rPr lang="de-AT" smtClean="0"/>
              <a:pPr/>
              <a:t>31.10.2013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69BF68B-BD89-445A-885E-182DE1827514}" type="slidenum">
              <a:rPr lang="de-AT" smtClean="0"/>
              <a:pPr/>
              <a:t>‹Nr.›</a:t>
            </a:fld>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93484F05-0FA4-4FBD-BB4B-F18EE5958B38}" type="datetime1">
              <a:rPr lang="de-AT" smtClean="0"/>
              <a:pPr/>
              <a:t>31.10.2013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DDD6A2D-7A49-4CFF-8B7C-1AE990572A30}" type="slidenum">
              <a:rPr lang="de-AT" smtClean="0"/>
              <a:pPr/>
              <a:t>‹Nr.›</a:t>
            </a:fld>
            <a:endParaRPr lang="de-AT"/>
          </a:p>
        </p:txBody>
      </p:sp>
    </p:spTree>
    <p:extLst>
      <p:ext uri="{BB962C8B-B14F-4D97-AF65-F5344CB8AC3E}">
        <p14:creationId xmlns:p14="http://schemas.microsoft.com/office/powerpoint/2010/main" val="2483971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B68FE55D-5862-47B0-8CBF-6909AD5A2FEC}" type="datetime1">
              <a:rPr lang="de-AT" smtClean="0"/>
              <a:pPr/>
              <a:t>31.10.2013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DDD6A2D-7A49-4CFF-8B7C-1AE990572A30}" type="slidenum">
              <a:rPr lang="de-AT" smtClean="0"/>
              <a:pPr/>
              <a:t>‹Nr.›</a:t>
            </a:fld>
            <a:endParaRPr lang="de-AT"/>
          </a:p>
        </p:txBody>
      </p:sp>
    </p:spTree>
    <p:extLst>
      <p:ext uri="{BB962C8B-B14F-4D97-AF65-F5344CB8AC3E}">
        <p14:creationId xmlns:p14="http://schemas.microsoft.com/office/powerpoint/2010/main" val="922064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2D18A5A-A50F-4833-9A55-3921445F4657}" type="datetime1">
              <a:rPr lang="de-AT" smtClean="0"/>
              <a:pPr/>
              <a:t>31.10.2013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DDD6A2D-7A49-4CFF-8B7C-1AE990572A30}" type="slidenum">
              <a:rPr lang="de-AT" smtClean="0"/>
              <a:pPr/>
              <a:t>‹Nr.›</a:t>
            </a:fld>
            <a:endParaRPr lang="de-AT"/>
          </a:p>
        </p:txBody>
      </p:sp>
    </p:spTree>
    <p:extLst>
      <p:ext uri="{BB962C8B-B14F-4D97-AF65-F5344CB8AC3E}">
        <p14:creationId xmlns:p14="http://schemas.microsoft.com/office/powerpoint/2010/main" val="2007942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1B92C770-D968-45B2-8EC8-1EDD500C775B}" type="datetime1">
              <a:rPr lang="de-AT" smtClean="0"/>
              <a:pPr/>
              <a:t>31.10.2013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DDD6A2D-7A49-4CFF-8B7C-1AE990572A30}" type="slidenum">
              <a:rPr lang="de-AT" smtClean="0"/>
              <a:pPr/>
              <a:t>‹Nr.›</a:t>
            </a:fld>
            <a:endParaRPr lang="de-AT"/>
          </a:p>
        </p:txBody>
      </p:sp>
    </p:spTree>
    <p:extLst>
      <p:ext uri="{BB962C8B-B14F-4D97-AF65-F5344CB8AC3E}">
        <p14:creationId xmlns:p14="http://schemas.microsoft.com/office/powerpoint/2010/main" val="1082301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138753C4-A82A-4DA5-BE84-E758F1BAD2A0}" type="datetime1">
              <a:rPr lang="de-AT" smtClean="0"/>
              <a:pPr/>
              <a:t>31.10.2013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BDDD6A2D-7A49-4CFF-8B7C-1AE990572A30}" type="slidenum">
              <a:rPr lang="de-AT" smtClean="0"/>
              <a:pPr/>
              <a:t>‹Nr.›</a:t>
            </a:fld>
            <a:endParaRPr lang="de-AT"/>
          </a:p>
        </p:txBody>
      </p:sp>
    </p:spTree>
    <p:extLst>
      <p:ext uri="{BB962C8B-B14F-4D97-AF65-F5344CB8AC3E}">
        <p14:creationId xmlns:p14="http://schemas.microsoft.com/office/powerpoint/2010/main" val="613063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68CEAD53-7739-4E4E-BCD7-DF33D15D98AA}" type="datetime1">
              <a:rPr lang="de-AT" smtClean="0"/>
              <a:pPr/>
              <a:t>31.10.2013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BDDD6A2D-7A49-4CFF-8B7C-1AE990572A30}" type="slidenum">
              <a:rPr lang="de-AT" smtClean="0"/>
              <a:pPr/>
              <a:t>‹Nr.›</a:t>
            </a:fld>
            <a:endParaRPr lang="de-AT" dirty="0"/>
          </a:p>
        </p:txBody>
      </p:sp>
    </p:spTree>
    <p:extLst>
      <p:ext uri="{BB962C8B-B14F-4D97-AF65-F5344CB8AC3E}">
        <p14:creationId xmlns:p14="http://schemas.microsoft.com/office/powerpoint/2010/main" val="41566378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E5AA93D-65B4-4659-BC14-CF56A47F992E}" type="datetime1">
              <a:rPr lang="de-AT" smtClean="0"/>
              <a:pPr/>
              <a:t>31.10.2013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BDDD6A2D-7A49-4CFF-8B7C-1AE990572A30}" type="slidenum">
              <a:rPr lang="de-AT" smtClean="0"/>
              <a:pPr/>
              <a:t>‹Nr.›</a:t>
            </a:fld>
            <a:endParaRPr lang="de-AT"/>
          </a:p>
        </p:txBody>
      </p:sp>
    </p:spTree>
    <p:extLst>
      <p:ext uri="{BB962C8B-B14F-4D97-AF65-F5344CB8AC3E}">
        <p14:creationId xmlns:p14="http://schemas.microsoft.com/office/powerpoint/2010/main" val="4673688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1998959-ABF9-474D-96DA-C60E82C58D5B}" type="datetime1">
              <a:rPr lang="de-AT" smtClean="0"/>
              <a:pPr/>
              <a:t>31.10.2013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DDD6A2D-7A49-4CFF-8B7C-1AE990572A30}" type="slidenum">
              <a:rPr lang="de-AT" smtClean="0"/>
              <a:pPr/>
              <a:t>‹Nr.›</a:t>
            </a:fld>
            <a:endParaRPr lang="de-AT"/>
          </a:p>
        </p:txBody>
      </p:sp>
    </p:spTree>
    <p:extLst>
      <p:ext uri="{BB962C8B-B14F-4D97-AF65-F5344CB8AC3E}">
        <p14:creationId xmlns:p14="http://schemas.microsoft.com/office/powerpoint/2010/main" val="42467470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A3486D81-112F-4085-9384-3D59A0B65827}" type="datetime1">
              <a:rPr lang="de-AT" smtClean="0"/>
              <a:pPr/>
              <a:t>31.10.2013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69BF68B-BD89-445A-885E-182DE1827514}" type="slidenum">
              <a:rPr lang="de-AT" smtClean="0"/>
              <a:pPr/>
              <a:t>‹Nr.›</a:t>
            </a:fld>
            <a:endParaRPr lang="de-A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81D24F5-002C-4B10-A7AA-73DA5F7ACA3C}" type="datetime1">
              <a:rPr lang="de-AT" smtClean="0"/>
              <a:pPr/>
              <a:t>31.10.2013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DDD6A2D-7A49-4CFF-8B7C-1AE990572A30}" type="slidenum">
              <a:rPr lang="de-AT" smtClean="0"/>
              <a:pPr/>
              <a:t>‹Nr.›</a:t>
            </a:fld>
            <a:endParaRPr lang="de-AT"/>
          </a:p>
        </p:txBody>
      </p:sp>
    </p:spTree>
    <p:extLst>
      <p:ext uri="{BB962C8B-B14F-4D97-AF65-F5344CB8AC3E}">
        <p14:creationId xmlns:p14="http://schemas.microsoft.com/office/powerpoint/2010/main" val="214748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7A6A066E-562F-412A-A430-7268E2E65019}" type="datetime1">
              <a:rPr lang="de-AT" smtClean="0"/>
              <a:pPr/>
              <a:t>31.10.2013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DDD6A2D-7A49-4CFF-8B7C-1AE990572A30}" type="slidenum">
              <a:rPr lang="de-AT" smtClean="0"/>
              <a:pPr/>
              <a:t>‹Nr.›</a:t>
            </a:fld>
            <a:endParaRPr lang="de-AT"/>
          </a:p>
        </p:txBody>
      </p:sp>
    </p:spTree>
    <p:extLst>
      <p:ext uri="{BB962C8B-B14F-4D97-AF65-F5344CB8AC3E}">
        <p14:creationId xmlns:p14="http://schemas.microsoft.com/office/powerpoint/2010/main" val="3763457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3C67E925-3E13-4B20-8DC6-ED8D3697AC6B}" type="datetime1">
              <a:rPr lang="de-AT" smtClean="0"/>
              <a:pPr/>
              <a:t>31.10.2013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DDD6A2D-7A49-4CFF-8B7C-1AE990572A30}" type="slidenum">
              <a:rPr lang="de-AT" smtClean="0"/>
              <a:pPr/>
              <a:t>‹Nr.›</a:t>
            </a:fld>
            <a:endParaRPr lang="de-AT"/>
          </a:p>
        </p:txBody>
      </p:sp>
    </p:spTree>
    <p:extLst>
      <p:ext uri="{BB962C8B-B14F-4D97-AF65-F5344CB8AC3E}">
        <p14:creationId xmlns:p14="http://schemas.microsoft.com/office/powerpoint/2010/main" val="244671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AFDFF3FE-C3CC-412C-919B-5B944F2C8113}" type="datetime1">
              <a:rPr lang="de-AT" smtClean="0"/>
              <a:pPr/>
              <a:t>31.10.2013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69BF68B-BD89-445A-885E-182DE1827514}" type="slidenum">
              <a:rPr lang="de-AT" smtClean="0"/>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46F7767A-E486-4539-A134-FC4FB4930AA8}" type="datetime1">
              <a:rPr lang="de-AT" smtClean="0"/>
              <a:pPr/>
              <a:t>31.10.2013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69BF68B-BD89-445A-885E-182DE1827514}" type="slidenum">
              <a:rPr lang="de-AT" smtClean="0"/>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593606C8-025E-45FA-9A13-ABC185EF8EB9}" type="datetime1">
              <a:rPr lang="de-AT" smtClean="0"/>
              <a:pPr/>
              <a:t>31.10.2013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C69BF68B-BD89-445A-885E-182DE1827514}" type="slidenum">
              <a:rPr lang="de-AT" smtClean="0"/>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760A4D8E-08B4-4362-A9A8-FA4C29A87277}" type="datetime1">
              <a:rPr lang="de-AT" smtClean="0"/>
              <a:pPr/>
              <a:t>31.10.2013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C69BF68B-BD89-445A-885E-182DE1827514}" type="slidenum">
              <a:rPr lang="de-AT" smtClean="0"/>
              <a:pPr/>
              <a:t>‹Nr.›</a:t>
            </a:fld>
            <a:endParaRPr lang="de-AT"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CD91886-1A86-4AF3-8F91-4A1C6132E3AE}" type="datetime1">
              <a:rPr lang="de-AT" smtClean="0"/>
              <a:pPr/>
              <a:t>31.10.2013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C69BF68B-BD89-445A-885E-182DE1827514}" type="slidenum">
              <a:rPr lang="de-AT" smtClean="0"/>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E578569-E242-46B1-AA5F-5124431DEB96}" type="datetime1">
              <a:rPr lang="de-AT" smtClean="0"/>
              <a:pPr/>
              <a:t>31.10.2013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69BF68B-BD89-445A-885E-182DE1827514}" type="slidenum">
              <a:rPr lang="de-AT" smtClean="0"/>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52BDD49-505B-44EB-8B81-3D1683CF3E15}" type="datetime1">
              <a:rPr lang="de-AT" smtClean="0"/>
              <a:pPr/>
              <a:t>31.10.2013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69BF68B-BD89-445A-885E-182DE1827514}" type="slidenum">
              <a:rPr lang="de-AT" smtClean="0"/>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40907-F533-4338-8AF3-8197594CBD3C}" type="datetime1">
              <a:rPr lang="de-AT" smtClean="0"/>
              <a:pPr/>
              <a:t>31.10.2013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BF68B-BD89-445A-885E-182DE1827514}" type="slidenum">
              <a:rPr lang="de-AT" smtClean="0"/>
              <a:pPr/>
              <a:t>‹Nr.›</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7B7BF-AF30-45BB-ACD1-A28E6D2BD047}" type="datetime1">
              <a:rPr lang="de-AT" smtClean="0"/>
              <a:pPr/>
              <a:t>31.10.2013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D6A2D-7A49-4CFF-8B7C-1AE990572A30}" type="slidenum">
              <a:rPr lang="de-AT" smtClean="0"/>
              <a:pPr/>
              <a:t>‹Nr.›</a:t>
            </a:fld>
            <a:endParaRPr lang="de-AT"/>
          </a:p>
        </p:txBody>
      </p:sp>
    </p:spTree>
    <p:extLst>
      <p:ext uri="{BB962C8B-B14F-4D97-AF65-F5344CB8AC3E}">
        <p14:creationId xmlns:p14="http://schemas.microsoft.com/office/powerpoint/2010/main" val="2416193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cstate="email"/>
          <a:stretch>
            <a:fillRect/>
          </a:stretch>
        </p:blipFill>
        <p:spPr>
          <a:xfrm>
            <a:off x="1640700" y="260648"/>
            <a:ext cx="5811620" cy="5760640"/>
          </a:xfrm>
          <a:prstGeom prst="rect">
            <a:avLst/>
          </a:prstGeom>
        </p:spPr>
      </p:pic>
      <p:pic>
        <p:nvPicPr>
          <p:cNvPr id="5" name="Bild 4" descr="Logo Saferinternet.at.jpg"/>
          <p:cNvPicPr>
            <a:picLocks noChangeAspect="1"/>
          </p:cNvPicPr>
          <p:nvPr/>
        </p:nvPicPr>
        <p:blipFill>
          <a:blip r:embed="rId4" cstate="print"/>
          <a:stretch>
            <a:fillRect/>
          </a:stretch>
        </p:blipFill>
        <p:spPr>
          <a:xfrm>
            <a:off x="251520" y="6453336"/>
            <a:ext cx="1013362" cy="240399"/>
          </a:xfrm>
          <a:prstGeom prst="rect">
            <a:avLst/>
          </a:prstGeom>
        </p:spPr>
      </p:pic>
      <p:pic>
        <p:nvPicPr>
          <p:cNvPr id="7" name="Bild 6"/>
          <p:cNvPicPr>
            <a:picLocks noChangeAspect="1"/>
          </p:cNvPicPr>
          <p:nvPr/>
        </p:nvPicPr>
        <p:blipFill>
          <a:blip r:embed="rId5" cstate="print"/>
          <a:stretch>
            <a:fillRect/>
          </a:stretch>
        </p:blipFill>
        <p:spPr>
          <a:xfrm>
            <a:off x="246270" y="5877272"/>
            <a:ext cx="1013362" cy="484162"/>
          </a:xfrm>
          <a:prstGeom prst="rect">
            <a:avLst/>
          </a:prstGeom>
        </p:spPr>
      </p:pic>
      <p:sp>
        <p:nvSpPr>
          <p:cNvPr id="6" name="Rechteck 5"/>
          <p:cNvSpPr/>
          <p:nvPr/>
        </p:nvSpPr>
        <p:spPr>
          <a:xfrm>
            <a:off x="5796136" y="6403394"/>
            <a:ext cx="3273694" cy="553998"/>
          </a:xfrm>
          <a:prstGeom prst="rect">
            <a:avLst/>
          </a:prstGeom>
        </p:spPr>
        <p:txBody>
          <a:bodyPr wrap="square">
            <a:spAutoFit/>
          </a:bodyPr>
          <a:lstStyle/>
          <a:p>
            <a:r>
              <a:rPr lang="de-AT" sz="1000" b="1" dirty="0" smtClean="0">
                <a:solidFill>
                  <a:srgbClr val="7DBA00"/>
                </a:solidFill>
                <a:latin typeface="Verdana" pitchFamily="34" charset="0"/>
                <a:ea typeface="Verdana" pitchFamily="34" charset="0"/>
                <a:cs typeface="Verdana" pitchFamily="34" charset="0"/>
              </a:rPr>
              <a:t>Unterrichtsmaterial 2. Klasse </a:t>
            </a:r>
          </a:p>
          <a:p>
            <a:r>
              <a:rPr lang="de-AT" sz="1000" dirty="0" smtClean="0">
                <a:solidFill>
                  <a:srgbClr val="7DBA00"/>
                </a:solidFill>
                <a:latin typeface="Verdana" pitchFamily="34" charset="0"/>
                <a:ea typeface="Verdana" pitchFamily="34" charset="0"/>
                <a:cs typeface="Verdana" pitchFamily="34" charset="0"/>
              </a:rPr>
              <a:t>Schwerpunkt Browser/Apps</a:t>
            </a:r>
            <a:r>
              <a:rPr lang="de-AT" sz="1000" dirty="0">
                <a:solidFill>
                  <a:srgbClr val="7DBA00"/>
                </a:solidFill>
                <a:latin typeface="Verdana" pitchFamily="34" charset="0"/>
                <a:ea typeface="Verdana" pitchFamily="34" charset="0"/>
                <a:cs typeface="Verdana" pitchFamily="34" charset="0"/>
              </a:rPr>
              <a:t>, </a:t>
            </a:r>
            <a:r>
              <a:rPr lang="de-AT" sz="1000" dirty="0" smtClean="0">
                <a:solidFill>
                  <a:srgbClr val="7DBA00"/>
                </a:solidFill>
                <a:latin typeface="Verdana" pitchFamily="34" charset="0"/>
                <a:ea typeface="Verdana" pitchFamily="34" charset="0"/>
                <a:cs typeface="Verdana" pitchFamily="34" charset="0"/>
              </a:rPr>
              <a:t>Internetadressen</a:t>
            </a:r>
            <a:r>
              <a:rPr lang="de-AT" sz="1000" dirty="0">
                <a:solidFill>
                  <a:srgbClr val="7DBA00"/>
                </a:solidFill>
                <a:latin typeface="Verdana" pitchFamily="34" charset="0"/>
                <a:ea typeface="Verdana" pitchFamily="34" charset="0"/>
                <a:cs typeface="Verdana" pitchFamily="34" charset="0"/>
              </a:rPr>
              <a:t/>
            </a:r>
            <a:br>
              <a:rPr lang="de-AT" sz="1000" dirty="0">
                <a:solidFill>
                  <a:srgbClr val="7DBA00"/>
                </a:solidFill>
                <a:latin typeface="Verdana" pitchFamily="34" charset="0"/>
                <a:ea typeface="Verdana" pitchFamily="34" charset="0"/>
                <a:cs typeface="Verdana" pitchFamily="34" charset="0"/>
              </a:rPr>
            </a:br>
            <a:endParaRPr lang="de-AT"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27984" y="908720"/>
            <a:ext cx="4602601" cy="5544616"/>
          </a:xfrm>
          <a:prstGeom prst="rect">
            <a:avLst/>
          </a:prstGeom>
        </p:spPr>
      </p:pic>
      <p:sp>
        <p:nvSpPr>
          <p:cNvPr id="2" name="Titel 1"/>
          <p:cNvSpPr>
            <a:spLocks noGrp="1"/>
          </p:cNvSpPr>
          <p:nvPr>
            <p:ph type="title"/>
          </p:nvPr>
        </p:nvSpPr>
        <p:spPr/>
        <p:txBody>
          <a:bodyPr>
            <a:normAutofit/>
          </a:bodyPr>
          <a:lstStyle/>
          <a:p>
            <a:pPr algn="l"/>
            <a:r>
              <a:rPr lang="de-AT" sz="2800" dirty="0" smtClean="0">
                <a:solidFill>
                  <a:srgbClr val="7DBA00"/>
                </a:solidFill>
                <a:latin typeface="Verdana" pitchFamily="34" charset="0"/>
                <a:ea typeface="Verdana" pitchFamily="34" charset="0"/>
                <a:cs typeface="Verdana" pitchFamily="34" charset="0"/>
              </a:rPr>
              <a:t>Tipps für deine Freunde</a:t>
            </a:r>
            <a:endParaRPr lang="de-AT" sz="2800" dirty="0">
              <a:solidFill>
                <a:srgbClr val="7DBA00"/>
              </a:solidFill>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2"/>
          </p:nvPr>
        </p:nvSpPr>
        <p:spPr/>
        <p:txBody>
          <a:bodyPr/>
          <a:lstStyle/>
          <a:p>
            <a:fld id="{6738A230-7586-2B44-94E8-AE0F6818A7F6}" type="slidenum">
              <a:rPr lang="de-AT" sz="800" smtClean="0">
                <a:latin typeface="Verdana" pitchFamily="34" charset="0"/>
                <a:ea typeface="Verdana" pitchFamily="34" charset="0"/>
                <a:cs typeface="Verdana" pitchFamily="34" charset="0"/>
              </a:rPr>
              <a:pPr/>
              <a:t>10</a:t>
            </a:fld>
            <a:endParaRPr lang="de-AT" sz="800" dirty="0">
              <a:latin typeface="Verdana" pitchFamily="34" charset="0"/>
              <a:ea typeface="Verdana" pitchFamily="34" charset="0"/>
              <a:cs typeface="Verdana" pitchFamily="34" charset="0"/>
            </a:endParaRPr>
          </a:p>
        </p:txBody>
      </p:sp>
      <p:sp>
        <p:nvSpPr>
          <p:cNvPr id="11" name="Ovale Legende 10"/>
          <p:cNvSpPr/>
          <p:nvPr/>
        </p:nvSpPr>
        <p:spPr>
          <a:xfrm>
            <a:off x="395536" y="2921092"/>
            <a:ext cx="4677743" cy="2668148"/>
          </a:xfrm>
          <a:prstGeom prst="wedgeEllipseCallout">
            <a:avLst>
              <a:gd name="adj1" fmla="val 58671"/>
              <a:gd name="adj2" fmla="val -38354"/>
            </a:avLst>
          </a:prstGeom>
          <a:solidFill>
            <a:schemeClr val="bg1"/>
          </a:solidFill>
          <a:ln>
            <a:solidFill>
              <a:srgbClr val="7DBA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2400" dirty="0">
                <a:solidFill>
                  <a:srgbClr val="7DBA00"/>
                </a:solidFill>
                <a:latin typeface="Verdana" pitchFamily="34" charset="0"/>
                <a:ea typeface="Verdana" pitchFamily="34" charset="0"/>
                <a:cs typeface="Verdana" pitchFamily="34" charset="0"/>
              </a:rPr>
              <a:t>Und was erzählst du nun deinen </a:t>
            </a:r>
            <a:r>
              <a:rPr lang="de-AT" sz="2400" dirty="0" smtClean="0">
                <a:solidFill>
                  <a:srgbClr val="7DBA00"/>
                </a:solidFill>
                <a:latin typeface="Verdana" pitchFamily="34" charset="0"/>
                <a:ea typeface="Verdana" pitchFamily="34" charset="0"/>
                <a:cs typeface="Verdana" pitchFamily="34" charset="0"/>
              </a:rPr>
              <a:t>Freundinnen und Freunden</a:t>
            </a:r>
            <a:r>
              <a:rPr lang="de-AT" sz="2400" dirty="0">
                <a:solidFill>
                  <a:srgbClr val="7DBA00"/>
                </a:solidFill>
                <a:latin typeface="Verdana" pitchFamily="34" charset="0"/>
                <a:ea typeface="Verdana" pitchFamily="34" charset="0"/>
                <a:cs typeface="Verdana" pitchFamily="34" charset="0"/>
              </a:rPr>
              <a:t>, die heute nicht dabei waren?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pPr algn="l"/>
            <a:r>
              <a:rPr lang="de-AT" sz="2800" dirty="0" smtClean="0">
                <a:solidFill>
                  <a:srgbClr val="7DBA00"/>
                </a:solidFill>
                <a:latin typeface="Verdana" pitchFamily="34" charset="0"/>
                <a:ea typeface="Verdana" pitchFamily="34" charset="0"/>
                <a:cs typeface="Verdana" pitchFamily="34" charset="0"/>
              </a:rPr>
              <a:t>Eine Aufgabe für dich!</a:t>
            </a:r>
            <a:endParaRPr lang="de-AT" sz="2800" dirty="0">
              <a:solidFill>
                <a:srgbClr val="7DBA00"/>
              </a:solidFill>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2"/>
          </p:nvPr>
        </p:nvSpPr>
        <p:spPr/>
        <p:txBody>
          <a:bodyPr/>
          <a:lstStyle/>
          <a:p>
            <a:fld id="{6738A230-7586-2B44-94E8-AE0F6818A7F6}" type="slidenum">
              <a:rPr lang="de-AT" sz="800" smtClean="0">
                <a:latin typeface="Verdana" pitchFamily="34" charset="0"/>
                <a:ea typeface="Verdana" pitchFamily="34" charset="0"/>
                <a:cs typeface="Verdana" pitchFamily="34" charset="0"/>
              </a:rPr>
              <a:pPr/>
              <a:t>11</a:t>
            </a:fld>
            <a:endParaRPr lang="de-AT" sz="800" dirty="0">
              <a:latin typeface="Verdana" pitchFamily="34" charset="0"/>
              <a:ea typeface="Verdana" pitchFamily="34" charset="0"/>
              <a:cs typeface="Verdana" pitchFamily="34" charset="0"/>
            </a:endParaRPr>
          </a:p>
        </p:txBody>
      </p:sp>
      <p:sp>
        <p:nvSpPr>
          <p:cNvPr id="8" name="Textfeld 7"/>
          <p:cNvSpPr txBox="1"/>
          <p:nvPr/>
        </p:nvSpPr>
        <p:spPr>
          <a:xfrm>
            <a:off x="373728" y="2780928"/>
            <a:ext cx="1461968" cy="2923877"/>
          </a:xfrm>
          <a:prstGeom prst="rect">
            <a:avLst/>
          </a:prstGeom>
          <a:noFill/>
        </p:spPr>
        <p:txBody>
          <a:bodyPr wrap="square" rtlCol="0">
            <a:spAutoFit/>
          </a:bodyPr>
          <a:lstStyle/>
          <a:p>
            <a:r>
              <a:rPr lang="de-DE" sz="1400" dirty="0" smtClean="0">
                <a:latin typeface="Verdana" pitchFamily="34" charset="0"/>
                <a:ea typeface="Verdana" pitchFamily="34" charset="0"/>
                <a:cs typeface="Verdana" pitchFamily="34" charset="0"/>
              </a:rPr>
              <a:t>BROWSER</a:t>
            </a:r>
          </a:p>
          <a:p>
            <a:r>
              <a:rPr lang="de-DE" sz="1400" dirty="0" smtClean="0">
                <a:latin typeface="Verdana" pitchFamily="34" charset="0"/>
                <a:ea typeface="Verdana" pitchFamily="34" charset="0"/>
                <a:cs typeface="Verdana" pitchFamily="34" charset="0"/>
              </a:rPr>
              <a:t>SURFEN </a:t>
            </a:r>
          </a:p>
          <a:p>
            <a:r>
              <a:rPr lang="de-DE" sz="1400" dirty="0" smtClean="0">
                <a:latin typeface="Verdana" pitchFamily="34" charset="0"/>
                <a:ea typeface="Verdana" pitchFamily="34" charset="0"/>
                <a:cs typeface="Verdana" pitchFamily="34" charset="0"/>
              </a:rPr>
              <a:t>TASTATUR </a:t>
            </a:r>
          </a:p>
          <a:p>
            <a:r>
              <a:rPr lang="de-DE" sz="1400" dirty="0" smtClean="0">
                <a:latin typeface="Verdana" pitchFamily="34" charset="0"/>
                <a:ea typeface="Verdana" pitchFamily="34" charset="0"/>
                <a:cs typeface="Verdana" pitchFamily="34" charset="0"/>
              </a:rPr>
              <a:t>NETZWERK </a:t>
            </a:r>
          </a:p>
          <a:p>
            <a:r>
              <a:rPr lang="de-DE" sz="1400" dirty="0" smtClean="0">
                <a:latin typeface="Verdana" pitchFamily="34" charset="0"/>
                <a:ea typeface="Verdana" pitchFamily="34" charset="0"/>
                <a:cs typeface="Verdana" pitchFamily="34" charset="0"/>
              </a:rPr>
              <a:t>WWW </a:t>
            </a:r>
          </a:p>
          <a:p>
            <a:r>
              <a:rPr lang="de-DE" sz="1400" dirty="0" smtClean="0">
                <a:latin typeface="Verdana" pitchFamily="34" charset="0"/>
                <a:ea typeface="Verdana" pitchFamily="34" charset="0"/>
                <a:cs typeface="Verdana" pitchFamily="34" charset="0"/>
              </a:rPr>
              <a:t>INTERNET </a:t>
            </a:r>
          </a:p>
          <a:p>
            <a:r>
              <a:rPr lang="de-DE" sz="1400" dirty="0" smtClean="0">
                <a:latin typeface="Verdana" pitchFamily="34" charset="0"/>
                <a:ea typeface="Verdana" pitchFamily="34" charset="0"/>
                <a:cs typeface="Verdana" pitchFamily="34" charset="0"/>
              </a:rPr>
              <a:t>HARDWARE </a:t>
            </a:r>
          </a:p>
          <a:p>
            <a:r>
              <a:rPr lang="de-DE" sz="1400" dirty="0" smtClean="0">
                <a:latin typeface="Verdana" pitchFamily="34" charset="0"/>
                <a:ea typeface="Verdana" pitchFamily="34" charset="0"/>
                <a:cs typeface="Verdana" pitchFamily="34" charset="0"/>
              </a:rPr>
              <a:t>SOFTWARE </a:t>
            </a:r>
          </a:p>
          <a:p>
            <a:r>
              <a:rPr lang="de-DE" sz="1400" dirty="0" smtClean="0">
                <a:latin typeface="Verdana" pitchFamily="34" charset="0"/>
                <a:ea typeface="Verdana" pitchFamily="34" charset="0"/>
                <a:cs typeface="Verdana" pitchFamily="34" charset="0"/>
              </a:rPr>
              <a:t>APPS </a:t>
            </a:r>
          </a:p>
          <a:p>
            <a:r>
              <a:rPr lang="de-DE" sz="1400" dirty="0" smtClean="0">
                <a:latin typeface="Verdana" pitchFamily="34" charset="0"/>
                <a:ea typeface="Verdana" pitchFamily="34" charset="0"/>
                <a:cs typeface="Verdana" pitchFamily="34" charset="0"/>
              </a:rPr>
              <a:t>SMARTPHONE </a:t>
            </a:r>
          </a:p>
          <a:p>
            <a:r>
              <a:rPr lang="de-DE" sz="1400" dirty="0" smtClean="0">
                <a:latin typeface="Verdana" pitchFamily="34" charset="0"/>
                <a:ea typeface="Verdana" pitchFamily="34" charset="0"/>
                <a:cs typeface="Verdana" pitchFamily="34" charset="0"/>
              </a:rPr>
              <a:t>ARPANET </a:t>
            </a:r>
          </a:p>
          <a:p>
            <a:r>
              <a:rPr lang="de-DE" sz="1400" dirty="0" smtClean="0">
                <a:latin typeface="Verdana" pitchFamily="34" charset="0"/>
                <a:ea typeface="Verdana" pitchFamily="34" charset="0"/>
                <a:cs typeface="Verdana" pitchFamily="34" charset="0"/>
              </a:rPr>
              <a:t>EVA</a:t>
            </a:r>
          </a:p>
          <a:p>
            <a:endParaRPr lang="de-AT" sz="1600" dirty="0">
              <a:latin typeface="Verdana" pitchFamily="34" charset="0"/>
              <a:ea typeface="Verdana" pitchFamily="34" charset="0"/>
              <a:cs typeface="Verdana" pitchFamily="34" charset="0"/>
            </a:endParaRPr>
          </a:p>
        </p:txBody>
      </p:sp>
      <p:sp>
        <p:nvSpPr>
          <p:cNvPr id="9" name="Pfeil nach rechts 8"/>
          <p:cNvSpPr/>
          <p:nvPr/>
        </p:nvSpPr>
        <p:spPr>
          <a:xfrm>
            <a:off x="1886104" y="3789040"/>
            <a:ext cx="885696" cy="683173"/>
          </a:xfrm>
          <a:prstGeom prst="rightArrow">
            <a:avLst/>
          </a:prstGeom>
          <a:solidFill>
            <a:srgbClr val="7DB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pic>
        <p:nvPicPr>
          <p:cNvPr id="2" name="Grafik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60014" y="-387424"/>
            <a:ext cx="1882833" cy="2419004"/>
          </a:xfrm>
          <a:prstGeom prst="rect">
            <a:avLst/>
          </a:prstGeom>
          <a:noFill/>
          <a:ln>
            <a:noFill/>
          </a:ln>
        </p:spPr>
      </p:pic>
      <p:sp>
        <p:nvSpPr>
          <p:cNvPr id="11" name="Ovale Legende 10"/>
          <p:cNvSpPr/>
          <p:nvPr/>
        </p:nvSpPr>
        <p:spPr>
          <a:xfrm>
            <a:off x="5540356" y="620688"/>
            <a:ext cx="1839956" cy="955593"/>
          </a:xfrm>
          <a:prstGeom prst="wedgeEllipseCallout">
            <a:avLst>
              <a:gd name="adj1" fmla="val 58671"/>
              <a:gd name="adj2" fmla="val -38354"/>
            </a:avLst>
          </a:prstGeom>
          <a:solidFill>
            <a:schemeClr val="bg1"/>
          </a:solidFill>
          <a:ln>
            <a:solidFill>
              <a:srgbClr val="7DBA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400" dirty="0" smtClean="0">
                <a:solidFill>
                  <a:srgbClr val="7DBA00"/>
                </a:solidFill>
                <a:latin typeface="Verdana" pitchFamily="34" charset="0"/>
                <a:ea typeface="Verdana" pitchFamily="34" charset="0"/>
                <a:cs typeface="Verdana" pitchFamily="34" charset="0"/>
              </a:rPr>
              <a:t>Finde doch alle Begriffe!</a:t>
            </a:r>
            <a:endParaRPr lang="de-AT" sz="1400" dirty="0">
              <a:solidFill>
                <a:srgbClr val="7DBA00"/>
              </a:solidFill>
              <a:latin typeface="Verdana" pitchFamily="34" charset="0"/>
              <a:ea typeface="Verdana" pitchFamily="34" charset="0"/>
              <a:cs typeface="Verdana" pitchFamily="34" charset="0"/>
            </a:endParaRPr>
          </a:p>
        </p:txBody>
      </p:sp>
      <p:pic>
        <p:nvPicPr>
          <p:cNvPr id="5" name="Bild 4"/>
          <p:cNvPicPr>
            <a:picLocks noChangeAspect="1"/>
          </p:cNvPicPr>
          <p:nvPr/>
        </p:nvPicPr>
        <p:blipFill>
          <a:blip r:embed="rId4" cstate="email"/>
          <a:stretch>
            <a:fillRect/>
          </a:stretch>
        </p:blipFill>
        <p:spPr>
          <a:xfrm>
            <a:off x="2987824" y="1844824"/>
            <a:ext cx="4766776" cy="478486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l"/>
            <a:r>
              <a:rPr lang="de-AT" sz="2800" dirty="0" smtClean="0">
                <a:solidFill>
                  <a:srgbClr val="7DBA00"/>
                </a:solidFill>
                <a:latin typeface="Verdana" pitchFamily="34" charset="0"/>
                <a:ea typeface="Verdana" pitchFamily="34" charset="0"/>
                <a:cs typeface="Verdana" pitchFamily="34" charset="0"/>
              </a:rPr>
              <a:t>Was machst du im Internet?</a:t>
            </a:r>
            <a:endParaRPr lang="de-AT" sz="2800" dirty="0">
              <a:solidFill>
                <a:srgbClr val="7DBA00"/>
              </a:solidFill>
              <a:latin typeface="Verdana" pitchFamily="34" charset="0"/>
              <a:ea typeface="Verdana" pitchFamily="34" charset="0"/>
              <a:cs typeface="Verdana" pitchFamily="34" charset="0"/>
            </a:endParaRPr>
          </a:p>
        </p:txBody>
      </p:sp>
      <p:sp>
        <p:nvSpPr>
          <p:cNvPr id="6" name="Foliennummernplatzhalter 5"/>
          <p:cNvSpPr>
            <a:spLocks noGrp="1"/>
          </p:cNvSpPr>
          <p:nvPr>
            <p:ph type="sldNum" sz="quarter" idx="12"/>
          </p:nvPr>
        </p:nvSpPr>
        <p:spPr/>
        <p:txBody>
          <a:bodyPr/>
          <a:lstStyle/>
          <a:p>
            <a:fld id="{6738A230-7586-2B44-94E8-AE0F6818A7F6}" type="slidenum">
              <a:rPr lang="de-AT" sz="800" smtClean="0">
                <a:latin typeface="Verdana" pitchFamily="34" charset="0"/>
                <a:ea typeface="Verdana" pitchFamily="34" charset="0"/>
                <a:cs typeface="Verdana" pitchFamily="34" charset="0"/>
              </a:rPr>
              <a:pPr/>
              <a:t>2</a:t>
            </a:fld>
            <a:endParaRPr lang="de-AT" sz="800" dirty="0">
              <a:latin typeface="Verdana" pitchFamily="34" charset="0"/>
              <a:ea typeface="Verdana" pitchFamily="34" charset="0"/>
              <a:cs typeface="Verdana" pitchFamily="34" charset="0"/>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87618" y="1196752"/>
            <a:ext cx="3509092" cy="4509120"/>
          </a:xfrm>
          <a:prstGeom prst="rect">
            <a:avLst/>
          </a:prstGeom>
        </p:spPr>
      </p:pic>
      <p:sp>
        <p:nvSpPr>
          <p:cNvPr id="7" name="Ovale Legende 6"/>
          <p:cNvSpPr/>
          <p:nvPr/>
        </p:nvSpPr>
        <p:spPr>
          <a:xfrm>
            <a:off x="629318" y="3068960"/>
            <a:ext cx="4670267" cy="1911187"/>
          </a:xfrm>
          <a:prstGeom prst="wedgeEllipseCallout">
            <a:avLst>
              <a:gd name="adj1" fmla="val 58671"/>
              <a:gd name="adj2" fmla="val -38354"/>
            </a:avLst>
          </a:prstGeom>
          <a:solidFill>
            <a:schemeClr val="bg1"/>
          </a:solidFill>
          <a:ln>
            <a:solidFill>
              <a:srgbClr val="7DBA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2400" dirty="0">
                <a:solidFill>
                  <a:srgbClr val="7DBA00"/>
                </a:solidFill>
                <a:latin typeface="Verdana" pitchFamily="34" charset="0"/>
                <a:ea typeface="Verdana" pitchFamily="34" charset="0"/>
                <a:cs typeface="Verdana" pitchFamily="34" charset="0"/>
              </a:rPr>
              <a:t>Was tust denn du im Internet und am Handy</a:t>
            </a:r>
            <a:r>
              <a:rPr lang="de-AT" sz="2400" dirty="0" smtClean="0">
                <a:solidFill>
                  <a:srgbClr val="7DBA00"/>
                </a:solidFill>
                <a:latin typeface="Verdana" pitchFamily="34" charset="0"/>
                <a:ea typeface="Verdana" pitchFamily="34" charset="0"/>
                <a:cs typeface="Verdana" pitchFamily="34" charset="0"/>
              </a:rPr>
              <a:t>?</a:t>
            </a:r>
            <a:endParaRPr lang="de-AT" sz="2400" dirty="0">
              <a:solidFill>
                <a:srgbClr val="7DBA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l"/>
            <a:r>
              <a:rPr lang="de-AT" sz="2800" dirty="0" smtClean="0">
                <a:solidFill>
                  <a:srgbClr val="7DBA00"/>
                </a:solidFill>
                <a:latin typeface="Verdana" pitchFamily="34" charset="0"/>
                <a:ea typeface="Verdana" pitchFamily="34" charset="0"/>
                <a:cs typeface="Verdana" pitchFamily="34" charset="0"/>
              </a:rPr>
              <a:t>Was ist das Internet eigentlich?</a:t>
            </a:r>
            <a:endParaRPr lang="de-AT" sz="2800" dirty="0">
              <a:solidFill>
                <a:srgbClr val="7DBA00"/>
              </a:solidFill>
              <a:latin typeface="Verdana" pitchFamily="34" charset="0"/>
              <a:ea typeface="Verdana" pitchFamily="34" charset="0"/>
              <a:cs typeface="Verdana" pitchFamily="34" charset="0"/>
            </a:endParaRPr>
          </a:p>
        </p:txBody>
      </p:sp>
      <p:sp>
        <p:nvSpPr>
          <p:cNvPr id="6" name="Foliennummernplatzhalter 5"/>
          <p:cNvSpPr>
            <a:spLocks noGrp="1"/>
          </p:cNvSpPr>
          <p:nvPr>
            <p:ph type="sldNum" sz="quarter" idx="12"/>
          </p:nvPr>
        </p:nvSpPr>
        <p:spPr/>
        <p:txBody>
          <a:bodyPr/>
          <a:lstStyle/>
          <a:p>
            <a:fld id="{6738A230-7586-2B44-94E8-AE0F6818A7F6}" type="slidenum">
              <a:rPr lang="de-AT" sz="800" smtClean="0">
                <a:latin typeface="Verdana" pitchFamily="34" charset="0"/>
                <a:ea typeface="Verdana" pitchFamily="34" charset="0"/>
                <a:cs typeface="Verdana" pitchFamily="34" charset="0"/>
              </a:rPr>
              <a:pPr/>
              <a:t>3</a:t>
            </a:fld>
            <a:endParaRPr lang="de-AT" sz="800" dirty="0">
              <a:latin typeface="Verdana" pitchFamily="34" charset="0"/>
              <a:ea typeface="Verdana" pitchFamily="34" charset="0"/>
              <a:cs typeface="Verdana" pitchFamily="34" charset="0"/>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556792"/>
            <a:ext cx="4845520" cy="4898107"/>
          </a:xfrm>
          <a:prstGeom prst="rect">
            <a:avLst/>
          </a:prstGeom>
        </p:spPr>
      </p:pic>
    </p:spTree>
    <p:extLst>
      <p:ext uri="{BB962C8B-B14F-4D97-AF65-F5344CB8AC3E}">
        <p14:creationId xmlns:p14="http://schemas.microsoft.com/office/powerpoint/2010/main" val="3270160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pPr algn="l"/>
            <a:r>
              <a:rPr lang="de-AT" sz="2800" dirty="0" smtClean="0">
                <a:solidFill>
                  <a:srgbClr val="7DBA00"/>
                </a:solidFill>
                <a:latin typeface="Verdana" pitchFamily="34" charset="0"/>
                <a:ea typeface="Verdana" pitchFamily="34" charset="0"/>
                <a:cs typeface="Verdana" pitchFamily="34" charset="0"/>
              </a:rPr>
              <a:t/>
            </a:r>
            <a:br>
              <a:rPr lang="de-AT" sz="2800" dirty="0" smtClean="0">
                <a:solidFill>
                  <a:srgbClr val="7DBA00"/>
                </a:solidFill>
                <a:latin typeface="Verdana" pitchFamily="34" charset="0"/>
                <a:ea typeface="Verdana" pitchFamily="34" charset="0"/>
                <a:cs typeface="Verdana" pitchFamily="34" charset="0"/>
              </a:rPr>
            </a:br>
            <a:r>
              <a:rPr lang="de-AT" sz="3100" dirty="0" smtClean="0">
                <a:solidFill>
                  <a:srgbClr val="7DBA00"/>
                </a:solidFill>
                <a:latin typeface="Verdana" pitchFamily="34" charset="0"/>
                <a:ea typeface="Verdana" pitchFamily="34" charset="0"/>
                <a:cs typeface="Verdana" pitchFamily="34" charset="0"/>
              </a:rPr>
              <a:t>Womit </a:t>
            </a:r>
            <a:r>
              <a:rPr lang="de-AT" sz="3100" dirty="0">
                <a:solidFill>
                  <a:srgbClr val="7DBA00"/>
                </a:solidFill>
                <a:latin typeface="Verdana" pitchFamily="34" charset="0"/>
                <a:ea typeface="Verdana" pitchFamily="34" charset="0"/>
                <a:cs typeface="Verdana" pitchFamily="34" charset="0"/>
              </a:rPr>
              <a:t>kommt man ins Internet?</a:t>
            </a:r>
            <a:r>
              <a:rPr lang="de-AT" sz="2800" dirty="0">
                <a:solidFill>
                  <a:srgbClr val="7DBA00"/>
                </a:solidFill>
                <a:latin typeface="Verdana" pitchFamily="34" charset="0"/>
                <a:ea typeface="Verdana" pitchFamily="34" charset="0"/>
                <a:cs typeface="Verdana" pitchFamily="34" charset="0"/>
              </a:rPr>
              <a:t/>
            </a:r>
            <a:br>
              <a:rPr lang="de-AT" sz="2800" dirty="0">
                <a:solidFill>
                  <a:srgbClr val="7DBA00"/>
                </a:solidFill>
                <a:latin typeface="Verdana" pitchFamily="34" charset="0"/>
                <a:ea typeface="Verdana" pitchFamily="34" charset="0"/>
                <a:cs typeface="Verdana" pitchFamily="34" charset="0"/>
              </a:rPr>
            </a:br>
            <a:endParaRPr lang="de-AT" sz="2800" dirty="0">
              <a:solidFill>
                <a:srgbClr val="7DBA00"/>
              </a:solidFill>
              <a:latin typeface="Verdana" pitchFamily="34" charset="0"/>
              <a:ea typeface="Verdana" pitchFamily="34" charset="0"/>
              <a:cs typeface="Verdana" pitchFamily="34" charset="0"/>
            </a:endParaRPr>
          </a:p>
        </p:txBody>
      </p:sp>
      <p:sp>
        <p:nvSpPr>
          <p:cNvPr id="17" name="Foliennummernplatzhalter 16"/>
          <p:cNvSpPr>
            <a:spLocks noGrp="1"/>
          </p:cNvSpPr>
          <p:nvPr>
            <p:ph type="sldNum" sz="quarter" idx="12"/>
          </p:nvPr>
        </p:nvSpPr>
        <p:spPr/>
        <p:txBody>
          <a:bodyPr/>
          <a:lstStyle/>
          <a:p>
            <a:fld id="{6738A230-7586-2B44-94E8-AE0F6818A7F6}" type="slidenum">
              <a:rPr lang="de-AT" sz="800" smtClean="0">
                <a:latin typeface="Verdana" pitchFamily="34" charset="0"/>
                <a:ea typeface="Verdana" pitchFamily="34" charset="0"/>
                <a:cs typeface="Verdana" pitchFamily="34" charset="0"/>
              </a:rPr>
              <a:pPr/>
              <a:t>4</a:t>
            </a:fld>
            <a:endParaRPr lang="de-AT" sz="800" dirty="0">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5576" y="1403899"/>
            <a:ext cx="7560840" cy="48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3491880" y="5877272"/>
            <a:ext cx="2304256" cy="369332"/>
          </a:xfrm>
          <a:prstGeom prst="rect">
            <a:avLst/>
          </a:prstGeom>
          <a:solidFill>
            <a:schemeClr val="bg1"/>
          </a:solidFill>
        </p:spPr>
        <p:txBody>
          <a:bodyPr wrap="square" rtlCol="0">
            <a:spAutoFit/>
          </a:bodyPr>
          <a:lstStyle/>
          <a:p>
            <a:endParaRPr lang="de-AT" dirty="0"/>
          </a:p>
        </p:txBody>
      </p:sp>
      <p:sp>
        <p:nvSpPr>
          <p:cNvPr id="3" name="Textfeld 2"/>
          <p:cNvSpPr txBox="1"/>
          <p:nvPr/>
        </p:nvSpPr>
        <p:spPr>
          <a:xfrm>
            <a:off x="3419872" y="2617167"/>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4" name="Textfeld 3"/>
          <p:cNvSpPr txBox="1"/>
          <p:nvPr/>
        </p:nvSpPr>
        <p:spPr>
          <a:xfrm>
            <a:off x="3419872" y="2863969"/>
            <a:ext cx="1008112"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
        <p:nvSpPr>
          <p:cNvPr id="29" name="Textfeld 28"/>
          <p:cNvSpPr txBox="1"/>
          <p:nvPr/>
        </p:nvSpPr>
        <p:spPr>
          <a:xfrm>
            <a:off x="2987824" y="4077072"/>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30" name="Textfeld 29"/>
          <p:cNvSpPr txBox="1"/>
          <p:nvPr/>
        </p:nvSpPr>
        <p:spPr>
          <a:xfrm>
            <a:off x="2987824" y="4323874"/>
            <a:ext cx="1008112"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
        <p:nvSpPr>
          <p:cNvPr id="31" name="Textfeld 30"/>
          <p:cNvSpPr txBox="1"/>
          <p:nvPr/>
        </p:nvSpPr>
        <p:spPr>
          <a:xfrm>
            <a:off x="1619672" y="3645024"/>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32" name="Textfeld 31"/>
          <p:cNvSpPr txBox="1"/>
          <p:nvPr/>
        </p:nvSpPr>
        <p:spPr>
          <a:xfrm>
            <a:off x="1619672" y="3927100"/>
            <a:ext cx="1008112"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
        <p:nvSpPr>
          <p:cNvPr id="33" name="Textfeld 32"/>
          <p:cNvSpPr txBox="1"/>
          <p:nvPr/>
        </p:nvSpPr>
        <p:spPr>
          <a:xfrm>
            <a:off x="4427984" y="3789040"/>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34" name="Textfeld 33"/>
          <p:cNvSpPr txBox="1"/>
          <p:nvPr/>
        </p:nvSpPr>
        <p:spPr>
          <a:xfrm>
            <a:off x="4427984" y="4077136"/>
            <a:ext cx="1008112"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
        <p:nvSpPr>
          <p:cNvPr id="35" name="Textfeld 34"/>
          <p:cNvSpPr txBox="1"/>
          <p:nvPr/>
        </p:nvSpPr>
        <p:spPr>
          <a:xfrm>
            <a:off x="5724128" y="2780928"/>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36" name="Textfeld 35"/>
          <p:cNvSpPr txBox="1"/>
          <p:nvPr/>
        </p:nvSpPr>
        <p:spPr>
          <a:xfrm>
            <a:off x="5724128" y="3068960"/>
            <a:ext cx="1008112"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
        <p:nvSpPr>
          <p:cNvPr id="37" name="Textfeld 36"/>
          <p:cNvSpPr txBox="1"/>
          <p:nvPr/>
        </p:nvSpPr>
        <p:spPr>
          <a:xfrm>
            <a:off x="7020272" y="2488540"/>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38" name="Textfeld 37"/>
          <p:cNvSpPr txBox="1"/>
          <p:nvPr/>
        </p:nvSpPr>
        <p:spPr>
          <a:xfrm>
            <a:off x="7020272" y="2735342"/>
            <a:ext cx="1008112"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
        <p:nvSpPr>
          <p:cNvPr id="39" name="Textfeld 38"/>
          <p:cNvSpPr txBox="1"/>
          <p:nvPr/>
        </p:nvSpPr>
        <p:spPr>
          <a:xfrm>
            <a:off x="3851920" y="5301208"/>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40" name="Textfeld 39"/>
          <p:cNvSpPr txBox="1"/>
          <p:nvPr/>
        </p:nvSpPr>
        <p:spPr>
          <a:xfrm>
            <a:off x="3851920" y="5562322"/>
            <a:ext cx="1008112"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
        <p:nvSpPr>
          <p:cNvPr id="41" name="Textfeld 40"/>
          <p:cNvSpPr txBox="1"/>
          <p:nvPr/>
        </p:nvSpPr>
        <p:spPr>
          <a:xfrm>
            <a:off x="5633724" y="5080828"/>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42" name="Textfeld 41"/>
          <p:cNvSpPr txBox="1"/>
          <p:nvPr/>
        </p:nvSpPr>
        <p:spPr>
          <a:xfrm>
            <a:off x="5652120" y="5368860"/>
            <a:ext cx="845700"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
        <p:nvSpPr>
          <p:cNvPr id="45" name="Textfeld 44"/>
          <p:cNvSpPr txBox="1"/>
          <p:nvPr/>
        </p:nvSpPr>
        <p:spPr>
          <a:xfrm>
            <a:off x="7092280" y="4077072"/>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46" name="Textfeld 45"/>
          <p:cNvSpPr txBox="1"/>
          <p:nvPr/>
        </p:nvSpPr>
        <p:spPr>
          <a:xfrm>
            <a:off x="7092280" y="4360748"/>
            <a:ext cx="1008112"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
        <p:nvSpPr>
          <p:cNvPr id="47" name="Textfeld 46"/>
          <p:cNvSpPr txBox="1"/>
          <p:nvPr/>
        </p:nvSpPr>
        <p:spPr>
          <a:xfrm>
            <a:off x="7164288" y="5589240"/>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48" name="Textfeld 47"/>
          <p:cNvSpPr txBox="1"/>
          <p:nvPr/>
        </p:nvSpPr>
        <p:spPr>
          <a:xfrm>
            <a:off x="7164288" y="5877272"/>
            <a:ext cx="1008112"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
        <p:nvSpPr>
          <p:cNvPr id="18" name="Textfeld 17"/>
          <p:cNvSpPr txBox="1"/>
          <p:nvPr/>
        </p:nvSpPr>
        <p:spPr>
          <a:xfrm>
            <a:off x="7884368" y="6169660"/>
            <a:ext cx="288032" cy="369332"/>
          </a:xfrm>
          <a:prstGeom prst="rect">
            <a:avLst/>
          </a:prstGeom>
          <a:solidFill>
            <a:schemeClr val="bg1"/>
          </a:solidFill>
        </p:spPr>
        <p:txBody>
          <a:bodyPr wrap="square" rtlCol="0">
            <a:spAutoFit/>
          </a:bodyPr>
          <a:lstStyle/>
          <a:p>
            <a:endParaRPr lang="de-AT" dirty="0"/>
          </a:p>
        </p:txBody>
      </p:sp>
      <p:sp>
        <p:nvSpPr>
          <p:cNvPr id="50" name="Textfeld 49"/>
          <p:cNvSpPr txBox="1"/>
          <p:nvPr/>
        </p:nvSpPr>
        <p:spPr>
          <a:xfrm>
            <a:off x="1974709" y="5661248"/>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51" name="Textfeld 50"/>
          <p:cNvSpPr txBox="1"/>
          <p:nvPr/>
        </p:nvSpPr>
        <p:spPr>
          <a:xfrm>
            <a:off x="1974709" y="5944924"/>
            <a:ext cx="1008112"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cstate="email"/>
          <a:stretch>
            <a:fillRect/>
          </a:stretch>
        </p:blipFill>
        <p:spPr>
          <a:xfrm>
            <a:off x="467544" y="2204864"/>
            <a:ext cx="3484230" cy="3168352"/>
          </a:xfrm>
          <a:prstGeom prst="rect">
            <a:avLst/>
          </a:prstGeom>
        </p:spPr>
      </p:pic>
      <p:sp>
        <p:nvSpPr>
          <p:cNvPr id="4" name="Titel 3"/>
          <p:cNvSpPr>
            <a:spLocks noGrp="1"/>
          </p:cNvSpPr>
          <p:nvPr>
            <p:ph type="title"/>
          </p:nvPr>
        </p:nvSpPr>
        <p:spPr/>
        <p:txBody>
          <a:bodyPr>
            <a:normAutofit/>
          </a:bodyPr>
          <a:lstStyle/>
          <a:p>
            <a:pPr algn="l"/>
            <a:r>
              <a:rPr lang="de-AT" sz="2800" dirty="0" smtClean="0">
                <a:solidFill>
                  <a:srgbClr val="7DBA00"/>
                </a:solidFill>
                <a:latin typeface="Verdana" pitchFamily="34" charset="0"/>
                <a:ea typeface="Verdana" pitchFamily="34" charset="0"/>
                <a:cs typeface="Verdana" pitchFamily="34" charset="0"/>
              </a:rPr>
              <a:t>Dunkle Ecken im Internet</a:t>
            </a:r>
            <a:endParaRPr lang="de-AT" sz="2800" dirty="0">
              <a:solidFill>
                <a:srgbClr val="7DBA00"/>
              </a:solidFill>
              <a:latin typeface="Verdana" pitchFamily="34" charset="0"/>
              <a:ea typeface="Verdana" pitchFamily="34" charset="0"/>
              <a:cs typeface="Verdana" pitchFamily="34" charset="0"/>
            </a:endParaRPr>
          </a:p>
        </p:txBody>
      </p:sp>
      <p:sp>
        <p:nvSpPr>
          <p:cNvPr id="6" name="Foliennummernplatzhalter 5"/>
          <p:cNvSpPr>
            <a:spLocks noGrp="1"/>
          </p:cNvSpPr>
          <p:nvPr>
            <p:ph type="sldNum" sz="quarter" idx="12"/>
          </p:nvPr>
        </p:nvSpPr>
        <p:spPr/>
        <p:txBody>
          <a:bodyPr/>
          <a:lstStyle/>
          <a:p>
            <a:fld id="{6738A230-7586-2B44-94E8-AE0F6818A7F6}" type="slidenum">
              <a:rPr lang="de-AT" sz="800" smtClean="0">
                <a:latin typeface="Verdana" pitchFamily="34" charset="0"/>
                <a:ea typeface="Verdana" pitchFamily="34" charset="0"/>
                <a:cs typeface="Verdana" pitchFamily="34" charset="0"/>
              </a:rPr>
              <a:pPr/>
              <a:t>5</a:t>
            </a:fld>
            <a:endParaRPr lang="de-AT" sz="800" dirty="0">
              <a:latin typeface="Verdana" pitchFamily="34" charset="0"/>
              <a:ea typeface="Verdana" pitchFamily="34" charset="0"/>
              <a:cs typeface="Verdana" pitchFamily="34" charset="0"/>
            </a:endParaRPr>
          </a:p>
        </p:txBody>
      </p:sp>
      <p:sp>
        <p:nvSpPr>
          <p:cNvPr id="7" name="Ovale Legende 6"/>
          <p:cNvSpPr/>
          <p:nvPr/>
        </p:nvSpPr>
        <p:spPr>
          <a:xfrm>
            <a:off x="3635896" y="2636912"/>
            <a:ext cx="5249465" cy="1872208"/>
          </a:xfrm>
          <a:prstGeom prst="wedgeEllipseCallout">
            <a:avLst>
              <a:gd name="adj1" fmla="val -57292"/>
              <a:gd name="adj2" fmla="val 40916"/>
            </a:avLst>
          </a:prstGeom>
          <a:solidFill>
            <a:schemeClr val="bg1"/>
          </a:solidFill>
          <a:ln>
            <a:solidFill>
              <a:srgbClr val="7DBA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2400" dirty="0" smtClean="0">
                <a:solidFill>
                  <a:srgbClr val="7DBA00"/>
                </a:solidFill>
                <a:latin typeface="Verdana" pitchFamily="34" charset="0"/>
                <a:ea typeface="Verdana" pitchFamily="34" charset="0"/>
                <a:cs typeface="Verdana" pitchFamily="34" charset="0"/>
              </a:rPr>
              <a:t>Was könnte denn im Internet unangenehm sein?</a:t>
            </a:r>
            <a:endParaRPr lang="de-AT" dirty="0">
              <a:solidFill>
                <a:srgbClr val="7DBA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Autofit/>
          </a:bodyPr>
          <a:lstStyle/>
          <a:p>
            <a:pPr algn="l"/>
            <a:r>
              <a:rPr lang="de-AT" sz="2800" dirty="0" smtClean="0">
                <a:solidFill>
                  <a:srgbClr val="7DBA00"/>
                </a:solidFill>
                <a:latin typeface="Verdana" pitchFamily="34" charset="0"/>
                <a:ea typeface="Verdana" pitchFamily="34" charset="0"/>
                <a:cs typeface="Verdana" pitchFamily="34" charset="0"/>
              </a:rPr>
              <a:t>			</a:t>
            </a:r>
            <a:br>
              <a:rPr lang="de-AT" sz="2800" dirty="0" smtClean="0">
                <a:solidFill>
                  <a:srgbClr val="7DBA00"/>
                </a:solidFill>
                <a:latin typeface="Verdana" pitchFamily="34" charset="0"/>
                <a:ea typeface="Verdana" pitchFamily="34" charset="0"/>
                <a:cs typeface="Verdana" pitchFamily="34" charset="0"/>
              </a:rPr>
            </a:br>
            <a:r>
              <a:rPr lang="de-AT" sz="2800" dirty="0" smtClean="0">
                <a:solidFill>
                  <a:srgbClr val="7DBA00"/>
                </a:solidFill>
                <a:latin typeface="Verdana" pitchFamily="34" charset="0"/>
                <a:ea typeface="Verdana" pitchFamily="34" charset="0"/>
                <a:cs typeface="Verdana" pitchFamily="34" charset="0"/>
              </a:rPr>
              <a:t>So </a:t>
            </a:r>
            <a:r>
              <a:rPr lang="de-AT" sz="2800" dirty="0">
                <a:solidFill>
                  <a:srgbClr val="7DBA00"/>
                </a:solidFill>
                <a:latin typeface="Verdana" pitchFamily="34" charset="0"/>
                <a:ea typeface="Verdana" pitchFamily="34" charset="0"/>
                <a:cs typeface="Verdana" pitchFamily="34" charset="0"/>
              </a:rPr>
              <a:t>schütze ich mich!</a:t>
            </a:r>
            <a:br>
              <a:rPr lang="de-AT" sz="2800" dirty="0">
                <a:solidFill>
                  <a:srgbClr val="7DBA00"/>
                </a:solidFill>
                <a:latin typeface="Verdana" pitchFamily="34" charset="0"/>
                <a:ea typeface="Verdana" pitchFamily="34" charset="0"/>
                <a:cs typeface="Verdana" pitchFamily="34" charset="0"/>
              </a:rPr>
            </a:br>
            <a:endParaRPr lang="de-AT" sz="2800" dirty="0">
              <a:solidFill>
                <a:srgbClr val="7DBA00"/>
              </a:solidFill>
              <a:latin typeface="Verdana" pitchFamily="34" charset="0"/>
              <a:ea typeface="Verdana" pitchFamily="34" charset="0"/>
              <a:cs typeface="Verdana" pitchFamily="34" charset="0"/>
            </a:endParaRPr>
          </a:p>
        </p:txBody>
      </p:sp>
      <p:sp>
        <p:nvSpPr>
          <p:cNvPr id="4" name="Inhaltsplatzhalter 2"/>
          <p:cNvSpPr>
            <a:spLocks noGrp="1"/>
          </p:cNvSpPr>
          <p:nvPr>
            <p:ph idx="1"/>
          </p:nvPr>
        </p:nvSpPr>
        <p:spPr/>
        <p:txBody>
          <a:bodyPr>
            <a:normAutofit/>
          </a:bodyPr>
          <a:lstStyle/>
          <a:p>
            <a:pPr>
              <a:lnSpc>
                <a:spcPct val="150000"/>
              </a:lnSpc>
              <a:buClr>
                <a:srgbClr val="7DBA00"/>
              </a:buClr>
              <a:buFont typeface="Wingdings" pitchFamily="2" charset="2"/>
              <a:buChar char="§"/>
            </a:pPr>
            <a:r>
              <a:rPr lang="de-AT" sz="2200" dirty="0" smtClean="0">
                <a:latin typeface="Verdana" pitchFamily="34" charset="0"/>
                <a:ea typeface="Verdana" pitchFamily="34" charset="0"/>
                <a:cs typeface="Verdana" pitchFamily="34" charset="0"/>
              </a:rPr>
              <a:t>Wenn Dir etwas komisch vorkommt, zeig‘s deinen Eltern oder anderen Erwachsenen!</a:t>
            </a:r>
          </a:p>
          <a:p>
            <a:pPr>
              <a:lnSpc>
                <a:spcPct val="150000"/>
              </a:lnSpc>
              <a:buClr>
                <a:srgbClr val="7DBA00"/>
              </a:buClr>
              <a:buFont typeface="Wingdings" pitchFamily="2" charset="2"/>
              <a:buChar char="§"/>
            </a:pPr>
            <a:r>
              <a:rPr lang="de-AT" sz="2200" dirty="0" smtClean="0">
                <a:latin typeface="Verdana" pitchFamily="34" charset="0"/>
                <a:ea typeface="Verdana" pitchFamily="34" charset="0"/>
                <a:cs typeface="Verdana" pitchFamily="34" charset="0"/>
              </a:rPr>
              <a:t>Halte deine persönlichen Daten </a:t>
            </a:r>
            <a:endParaRPr lang="de-AT" sz="2200" dirty="0">
              <a:latin typeface="Verdana" pitchFamily="34" charset="0"/>
              <a:ea typeface="Verdana" pitchFamily="34" charset="0"/>
              <a:cs typeface="Verdana" pitchFamily="34" charset="0"/>
            </a:endParaRPr>
          </a:p>
          <a:p>
            <a:pPr marL="0" indent="0">
              <a:lnSpc>
                <a:spcPct val="150000"/>
              </a:lnSpc>
              <a:buClr>
                <a:srgbClr val="7DBA00"/>
              </a:buClr>
              <a:buNone/>
            </a:pPr>
            <a:r>
              <a:rPr lang="de-AT" sz="2200" dirty="0">
                <a:latin typeface="Verdana" pitchFamily="34" charset="0"/>
                <a:ea typeface="Verdana" pitchFamily="34" charset="0"/>
                <a:cs typeface="Verdana" pitchFamily="34" charset="0"/>
              </a:rPr>
              <a:t> </a:t>
            </a:r>
            <a:r>
              <a:rPr lang="de-AT" sz="2200" dirty="0" smtClean="0">
                <a:latin typeface="Verdana" pitchFamily="34" charset="0"/>
                <a:ea typeface="Verdana" pitchFamily="34" charset="0"/>
                <a:cs typeface="Verdana" pitchFamily="34" charset="0"/>
              </a:rPr>
              <a:t>  geheim und gib nicht zu viel preis!</a:t>
            </a:r>
          </a:p>
          <a:p>
            <a:pPr>
              <a:lnSpc>
                <a:spcPct val="150000"/>
              </a:lnSpc>
              <a:buClr>
                <a:srgbClr val="7DBA00"/>
              </a:buClr>
              <a:buFont typeface="Wingdings" pitchFamily="2" charset="2"/>
              <a:buChar char="§"/>
            </a:pPr>
            <a:r>
              <a:rPr lang="de-AT" sz="2200" dirty="0" smtClean="0">
                <a:latin typeface="Verdana" pitchFamily="34" charset="0"/>
                <a:ea typeface="Verdana" pitchFamily="34" charset="0"/>
                <a:cs typeface="Verdana" pitchFamily="34" charset="0"/>
              </a:rPr>
              <a:t>Schütze dein Profil!</a:t>
            </a:r>
          </a:p>
          <a:p>
            <a:pPr>
              <a:lnSpc>
                <a:spcPct val="150000"/>
              </a:lnSpc>
              <a:buClr>
                <a:srgbClr val="7DBA00"/>
              </a:buClr>
              <a:buFont typeface="Wingdings" pitchFamily="2" charset="2"/>
              <a:buChar char="§"/>
            </a:pPr>
            <a:r>
              <a:rPr lang="de-AT" sz="2200" dirty="0" smtClean="0">
                <a:latin typeface="Verdana" pitchFamily="34" charset="0"/>
                <a:ea typeface="Verdana" pitchFamily="34" charset="0"/>
                <a:cs typeface="Verdana" pitchFamily="34" charset="0"/>
              </a:rPr>
              <a:t>Nicht alles ist wahr!</a:t>
            </a:r>
          </a:p>
          <a:p>
            <a:pPr>
              <a:lnSpc>
                <a:spcPct val="150000"/>
              </a:lnSpc>
              <a:buClr>
                <a:srgbClr val="7DBA00"/>
              </a:buClr>
              <a:buFont typeface="Wingdings" pitchFamily="2" charset="2"/>
              <a:buChar char="§"/>
            </a:pPr>
            <a:r>
              <a:rPr lang="de-AT" sz="2200" dirty="0" smtClean="0">
                <a:latin typeface="Verdana" pitchFamily="34" charset="0"/>
                <a:ea typeface="Verdana" pitchFamily="34" charset="0"/>
                <a:cs typeface="Verdana" pitchFamily="34" charset="0"/>
              </a:rPr>
              <a:t>Umsonst gibt‘s nichts!</a:t>
            </a:r>
          </a:p>
          <a:p>
            <a:pPr>
              <a:buClr>
                <a:srgbClr val="7DBA00"/>
              </a:buClr>
            </a:pPr>
            <a:endParaRPr lang="de-AT" sz="18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12"/>
          </p:nvPr>
        </p:nvSpPr>
        <p:spPr/>
        <p:txBody>
          <a:bodyPr/>
          <a:lstStyle/>
          <a:p>
            <a:fld id="{6738A230-7586-2B44-94E8-AE0F6818A7F6}" type="slidenum">
              <a:rPr lang="de-AT" sz="800" smtClean="0">
                <a:latin typeface="Verdana" pitchFamily="34" charset="0"/>
                <a:ea typeface="Verdana" pitchFamily="34" charset="0"/>
                <a:cs typeface="Verdana" pitchFamily="34" charset="0"/>
              </a:rPr>
              <a:pPr/>
              <a:t>6</a:t>
            </a:fld>
            <a:endParaRPr lang="de-AT" sz="800" dirty="0">
              <a:latin typeface="Verdana" pitchFamily="34" charset="0"/>
              <a:ea typeface="Verdana" pitchFamily="34" charset="0"/>
              <a:cs typeface="Verdana" pitchFamily="34" charset="0"/>
            </a:endParaRPr>
          </a:p>
        </p:txBody>
      </p:sp>
      <p:pic>
        <p:nvPicPr>
          <p:cNvPr id="3" name="Grafik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68144" y="2636912"/>
            <a:ext cx="3207225" cy="386364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nhaltsplatzhalter 15"/>
          <p:cNvSpPr>
            <a:spLocks noGrp="1"/>
          </p:cNvSpPr>
          <p:nvPr>
            <p:ph sz="half" idx="1"/>
          </p:nvPr>
        </p:nvSpPr>
        <p:spPr/>
        <p:txBody>
          <a:bodyPr/>
          <a:lstStyle/>
          <a:p>
            <a:endParaRPr lang="de-AT" dirty="0"/>
          </a:p>
        </p:txBody>
      </p:sp>
      <p:sp>
        <p:nvSpPr>
          <p:cNvPr id="4" name="Rechteck 3"/>
          <p:cNvSpPr/>
          <p:nvPr/>
        </p:nvSpPr>
        <p:spPr>
          <a:xfrm>
            <a:off x="662961" y="3148964"/>
            <a:ext cx="1645390" cy="1360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5" name="Rechteck 4"/>
          <p:cNvSpPr/>
          <p:nvPr/>
        </p:nvSpPr>
        <p:spPr>
          <a:xfrm>
            <a:off x="954711" y="2934450"/>
            <a:ext cx="1353640" cy="1360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6" name="Rechteck 5"/>
          <p:cNvSpPr/>
          <p:nvPr/>
        </p:nvSpPr>
        <p:spPr>
          <a:xfrm>
            <a:off x="2153402" y="2675962"/>
            <a:ext cx="309897" cy="516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pic>
        <p:nvPicPr>
          <p:cNvPr id="2" name="Bild 1"/>
          <p:cNvPicPr>
            <a:picLocks noChangeAspect="1"/>
          </p:cNvPicPr>
          <p:nvPr/>
        </p:nvPicPr>
        <p:blipFill>
          <a:blip r:embed="rId3" cstate="email"/>
          <a:stretch>
            <a:fillRect/>
          </a:stretch>
        </p:blipFill>
        <p:spPr>
          <a:xfrm>
            <a:off x="524000" y="2348880"/>
            <a:ext cx="4048000" cy="2761350"/>
          </a:xfrm>
          <a:prstGeom prst="rect">
            <a:avLst/>
          </a:prstGeom>
        </p:spPr>
      </p:pic>
      <p:sp>
        <p:nvSpPr>
          <p:cNvPr id="10" name="Textfeld 5"/>
          <p:cNvSpPr txBox="1">
            <a:spLocks noChangeArrowheads="1"/>
          </p:cNvSpPr>
          <p:nvPr/>
        </p:nvSpPr>
        <p:spPr bwMode="auto">
          <a:xfrm>
            <a:off x="6355312" y="6324602"/>
            <a:ext cx="1521937" cy="261610"/>
          </a:xfrm>
          <a:prstGeom prst="rect">
            <a:avLst/>
          </a:prstGeom>
          <a:noFill/>
          <a:ln w="9525">
            <a:noFill/>
            <a:miter lim="800000"/>
            <a:headEnd/>
            <a:tailEnd/>
          </a:ln>
        </p:spPr>
        <p:txBody>
          <a:bodyPr wrap="square">
            <a:prstTxWarp prst="textNoShape">
              <a:avLst/>
            </a:prstTxWarp>
            <a:spAutoFit/>
          </a:bodyPr>
          <a:lstStyle/>
          <a:p>
            <a:r>
              <a:rPr lang="de-AT" sz="1100" dirty="0">
                <a:solidFill>
                  <a:srgbClr val="FFFFFF"/>
                </a:solidFill>
              </a:rPr>
              <a:t>admanjackson1984</a:t>
            </a:r>
          </a:p>
        </p:txBody>
      </p:sp>
      <p:sp>
        <p:nvSpPr>
          <p:cNvPr id="8" name="Titel 7"/>
          <p:cNvSpPr>
            <a:spLocks noGrp="1"/>
          </p:cNvSpPr>
          <p:nvPr>
            <p:ph type="title"/>
          </p:nvPr>
        </p:nvSpPr>
        <p:spPr/>
        <p:txBody>
          <a:bodyPr>
            <a:normAutofit/>
          </a:bodyPr>
          <a:lstStyle/>
          <a:p>
            <a:pPr algn="l"/>
            <a:r>
              <a:rPr lang="de-AT" sz="2800" dirty="0" smtClean="0">
                <a:solidFill>
                  <a:srgbClr val="7DBA00"/>
                </a:solidFill>
                <a:latin typeface="Verdana" pitchFamily="34" charset="0"/>
                <a:ea typeface="Verdana" pitchFamily="34" charset="0"/>
                <a:cs typeface="Verdana" pitchFamily="34" charset="0"/>
              </a:rPr>
              <a:t>Was ist ein Browser und eine App?</a:t>
            </a:r>
            <a:endParaRPr lang="de-AT" sz="2800" dirty="0">
              <a:solidFill>
                <a:srgbClr val="7DBA00"/>
              </a:solidFill>
              <a:latin typeface="Verdana" pitchFamily="34" charset="0"/>
              <a:ea typeface="Verdana" pitchFamily="34" charset="0"/>
              <a:cs typeface="Verdana" pitchFamily="34" charset="0"/>
            </a:endParaRPr>
          </a:p>
        </p:txBody>
      </p:sp>
      <p:sp>
        <p:nvSpPr>
          <p:cNvPr id="17" name="Inhaltsplatzhalter 16"/>
          <p:cNvSpPr>
            <a:spLocks noGrp="1"/>
          </p:cNvSpPr>
          <p:nvPr>
            <p:ph sz="half" idx="2"/>
          </p:nvPr>
        </p:nvSpPr>
        <p:spPr/>
        <p:txBody>
          <a:bodyPr/>
          <a:lstStyle/>
          <a:p>
            <a:endParaRPr lang="de-AT"/>
          </a:p>
        </p:txBody>
      </p:sp>
      <p:sp>
        <p:nvSpPr>
          <p:cNvPr id="11" name="Fußzeilenplatzhalter 10"/>
          <p:cNvSpPr>
            <a:spLocks noGrp="1"/>
          </p:cNvSpPr>
          <p:nvPr>
            <p:ph type="ftr" sz="quarter" idx="11"/>
          </p:nvPr>
        </p:nvSpPr>
        <p:spPr>
          <a:xfrm>
            <a:off x="4586143" y="6142039"/>
            <a:ext cx="4388269" cy="365125"/>
          </a:xfrm>
        </p:spPr>
        <p:txBody>
          <a:bodyPr/>
          <a:lstStyle/>
          <a:p>
            <a:pPr algn="l"/>
            <a:r>
              <a:rPr lang="de-AT" sz="800" dirty="0" smtClean="0">
                <a:latin typeface="Verdana" pitchFamily="34" charset="0"/>
                <a:ea typeface="Verdana" pitchFamily="34" charset="0"/>
                <a:cs typeface="Verdana" pitchFamily="34" charset="0"/>
              </a:rPr>
              <a:t>http://blogs.extension.org/militaryfamilies/files/2012/03/App-for-that.jpg</a:t>
            </a:r>
            <a:endParaRPr lang="de-AT" sz="800" dirty="0">
              <a:latin typeface="Verdana" pitchFamily="34" charset="0"/>
              <a:ea typeface="Verdana" pitchFamily="34" charset="0"/>
              <a:cs typeface="Verdana" pitchFamily="34" charset="0"/>
            </a:endParaRPr>
          </a:p>
        </p:txBody>
      </p:sp>
      <p:sp>
        <p:nvSpPr>
          <p:cNvPr id="14" name="Foliennummernplatzhalter 13"/>
          <p:cNvSpPr>
            <a:spLocks noGrp="1"/>
          </p:cNvSpPr>
          <p:nvPr>
            <p:ph type="sldNum" sz="quarter" idx="12"/>
          </p:nvPr>
        </p:nvSpPr>
        <p:spPr/>
        <p:txBody>
          <a:bodyPr/>
          <a:lstStyle/>
          <a:p>
            <a:fld id="{6738A230-7586-2B44-94E8-AE0F6818A7F6}" type="slidenum">
              <a:rPr lang="de-AT" sz="800" smtClean="0">
                <a:latin typeface="Verdana" pitchFamily="34" charset="0"/>
                <a:ea typeface="Verdana" pitchFamily="34" charset="0"/>
                <a:cs typeface="Verdana" pitchFamily="34" charset="0"/>
              </a:rPr>
              <a:pPr/>
              <a:t>7</a:t>
            </a:fld>
            <a:endParaRPr lang="de-AT" sz="800" dirty="0">
              <a:latin typeface="Verdana" pitchFamily="34" charset="0"/>
              <a:ea typeface="Verdana" pitchFamily="34" charset="0"/>
              <a:cs typeface="Verdana" pitchFamily="34" charset="0"/>
            </a:endParaRPr>
          </a:p>
        </p:txBody>
      </p:sp>
      <p:pic>
        <p:nvPicPr>
          <p:cNvPr id="15" name="Grafik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72196" y="1700808"/>
            <a:ext cx="4004260" cy="387078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AT" sz="2800" dirty="0" smtClean="0">
                <a:solidFill>
                  <a:srgbClr val="7DBA00"/>
                </a:solidFill>
                <a:latin typeface="Verdana" pitchFamily="34" charset="0"/>
                <a:ea typeface="Verdana" pitchFamily="34" charset="0"/>
                <a:cs typeface="Verdana" pitchFamily="34" charset="0"/>
              </a:rPr>
              <a:t>Woraus besteht eine Internetadresse?</a:t>
            </a:r>
            <a:endParaRPr lang="de-AT" sz="2800" dirty="0">
              <a:solidFill>
                <a:srgbClr val="7DBA00"/>
              </a:solidFill>
              <a:latin typeface="Verdana" pitchFamily="34" charset="0"/>
              <a:ea typeface="Verdana" pitchFamily="34" charset="0"/>
              <a:cs typeface="Verdana" pitchFamily="34" charset="0"/>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11960" y="2060848"/>
            <a:ext cx="4320480" cy="338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Grafik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2718" y="1268760"/>
            <a:ext cx="4031250" cy="4941168"/>
          </a:xfrm>
          <a:prstGeom prst="rect">
            <a:avLst/>
          </a:prstGeom>
        </p:spPr>
      </p:pic>
      <p:sp>
        <p:nvSpPr>
          <p:cNvPr id="4" name="Foliennummernplatzhalter 3"/>
          <p:cNvSpPr>
            <a:spLocks noGrp="1"/>
          </p:cNvSpPr>
          <p:nvPr>
            <p:ph type="sldNum" sz="quarter" idx="12"/>
          </p:nvPr>
        </p:nvSpPr>
        <p:spPr/>
        <p:txBody>
          <a:bodyPr/>
          <a:lstStyle/>
          <a:p>
            <a:fld id="{C69BF68B-BD89-445A-885E-182DE1827514}" type="slidenum">
              <a:rPr lang="de-AT" sz="800" smtClean="0">
                <a:latin typeface="Verdana" pitchFamily="34" charset="0"/>
                <a:ea typeface="Verdana" pitchFamily="34" charset="0"/>
                <a:cs typeface="Verdana" pitchFamily="34" charset="0"/>
              </a:rPr>
              <a:pPr/>
              <a:t>8</a:t>
            </a:fld>
            <a:endParaRPr lang="de-AT" sz="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92972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pPr algn="l"/>
            <a:r>
              <a:rPr lang="de-AT" sz="2800" dirty="0" smtClean="0">
                <a:solidFill>
                  <a:srgbClr val="7DBA00"/>
                </a:solidFill>
                <a:latin typeface="Verdana" pitchFamily="34" charset="0"/>
                <a:ea typeface="Verdana" pitchFamily="34" charset="0"/>
                <a:cs typeface="Verdana" pitchFamily="34" charset="0"/>
              </a:rPr>
              <a:t>Das </a:t>
            </a:r>
            <a:r>
              <a:rPr lang="de-AT" sz="2800" dirty="0">
                <a:solidFill>
                  <a:srgbClr val="7DBA00"/>
                </a:solidFill>
                <a:latin typeface="Verdana" pitchFamily="34" charset="0"/>
                <a:ea typeface="Verdana" pitchFamily="34" charset="0"/>
                <a:cs typeface="Verdana" pitchFamily="34" charset="0"/>
              </a:rPr>
              <a:t>ist ein super Passwort</a:t>
            </a:r>
            <a:r>
              <a:rPr lang="de-AT" sz="2800" dirty="0" smtClean="0">
                <a:solidFill>
                  <a:srgbClr val="7DBA00"/>
                </a:solidFill>
                <a:latin typeface="Verdana" pitchFamily="34" charset="0"/>
                <a:ea typeface="Verdana" pitchFamily="34" charset="0"/>
                <a:cs typeface="Verdana" pitchFamily="34" charset="0"/>
              </a:rPr>
              <a:t>!</a:t>
            </a:r>
            <a:endParaRPr lang="de-AT" sz="2800" dirty="0">
              <a:solidFill>
                <a:srgbClr val="7DBA00"/>
              </a:solidFill>
              <a:latin typeface="Verdana" pitchFamily="34" charset="0"/>
              <a:ea typeface="Verdana" pitchFamily="34" charset="0"/>
              <a:cs typeface="Verdana" pitchFamily="34" charset="0"/>
            </a:endParaRPr>
          </a:p>
        </p:txBody>
      </p:sp>
      <p:sp>
        <p:nvSpPr>
          <p:cNvPr id="4" name="Inhaltsplatzhalter 2"/>
          <p:cNvSpPr>
            <a:spLocks noGrp="1"/>
          </p:cNvSpPr>
          <p:nvPr>
            <p:ph idx="1"/>
          </p:nvPr>
        </p:nvSpPr>
        <p:spPr>
          <a:xfrm>
            <a:off x="457200" y="1844824"/>
            <a:ext cx="8229600" cy="3672408"/>
          </a:xfrm>
        </p:spPr>
        <p:txBody>
          <a:bodyPr>
            <a:normAutofit/>
          </a:bodyPr>
          <a:lstStyle/>
          <a:p>
            <a:pPr>
              <a:lnSpc>
                <a:spcPct val="150000"/>
              </a:lnSpc>
              <a:buClr>
                <a:srgbClr val="7DBA00"/>
              </a:buClr>
              <a:buFont typeface="Wingdings" pitchFamily="2" charset="2"/>
              <a:buChar char="§"/>
            </a:pPr>
            <a:r>
              <a:rPr lang="de-AT" sz="2200" dirty="0" smtClean="0">
                <a:latin typeface="Verdana" pitchFamily="34" charset="0"/>
                <a:ea typeface="Verdana" pitchFamily="34" charset="0"/>
                <a:cs typeface="Verdana" pitchFamily="34" charset="0"/>
              </a:rPr>
              <a:t>Mehr als 8 Zeichen</a:t>
            </a:r>
          </a:p>
          <a:p>
            <a:pPr>
              <a:lnSpc>
                <a:spcPct val="150000"/>
              </a:lnSpc>
              <a:buClr>
                <a:srgbClr val="7DBA00"/>
              </a:buClr>
              <a:buFont typeface="Wingdings" pitchFamily="2" charset="2"/>
              <a:buChar char="§"/>
            </a:pPr>
            <a:r>
              <a:rPr lang="de-AT" sz="2200" dirty="0" smtClean="0">
                <a:latin typeface="Verdana" pitchFamily="34" charset="0"/>
                <a:ea typeface="Verdana" pitchFamily="34" charset="0"/>
                <a:cs typeface="Verdana" pitchFamily="34" charset="0"/>
              </a:rPr>
              <a:t>Buchstaben, Zahlen und </a:t>
            </a:r>
          </a:p>
          <a:p>
            <a:pPr marL="0" indent="0">
              <a:lnSpc>
                <a:spcPct val="150000"/>
              </a:lnSpc>
              <a:buClr>
                <a:srgbClr val="7DBA00"/>
              </a:buClr>
              <a:buNone/>
            </a:pPr>
            <a:r>
              <a:rPr lang="de-AT" sz="2200" dirty="0" smtClean="0">
                <a:latin typeface="Verdana" pitchFamily="34" charset="0"/>
                <a:ea typeface="Verdana" pitchFamily="34" charset="0"/>
                <a:cs typeface="Verdana" pitchFamily="34" charset="0"/>
              </a:rPr>
              <a:t>   Sonderzeichen (?,!,§...)</a:t>
            </a:r>
          </a:p>
          <a:p>
            <a:pPr>
              <a:lnSpc>
                <a:spcPct val="150000"/>
              </a:lnSpc>
              <a:buClr>
                <a:srgbClr val="7DBA00"/>
              </a:buClr>
              <a:buFont typeface="Wingdings" pitchFamily="2" charset="2"/>
              <a:buChar char="§"/>
            </a:pPr>
            <a:r>
              <a:rPr lang="de-AT" sz="2200" dirty="0" smtClean="0">
                <a:latin typeface="Verdana" pitchFamily="34" charset="0"/>
                <a:ea typeface="Verdana" pitchFamily="34" charset="0"/>
                <a:cs typeface="Verdana" pitchFamily="34" charset="0"/>
              </a:rPr>
              <a:t>Keine echten Worte und Namen</a:t>
            </a:r>
          </a:p>
          <a:p>
            <a:pPr>
              <a:lnSpc>
                <a:spcPct val="150000"/>
              </a:lnSpc>
              <a:buClr>
                <a:srgbClr val="7DBA00"/>
              </a:buClr>
              <a:buFont typeface="Wingdings" pitchFamily="2" charset="2"/>
              <a:buChar char="§"/>
            </a:pPr>
            <a:r>
              <a:rPr lang="de-AT" sz="2200" dirty="0" smtClean="0">
                <a:latin typeface="Verdana" pitchFamily="34" charset="0"/>
                <a:ea typeface="Verdana" pitchFamily="34" charset="0"/>
                <a:cs typeface="Verdana" pitchFamily="34" charset="0"/>
              </a:rPr>
              <a:t>Keine einfachen Kombinationen</a:t>
            </a:r>
          </a:p>
          <a:p>
            <a:pPr>
              <a:lnSpc>
                <a:spcPct val="150000"/>
              </a:lnSpc>
              <a:buClr>
                <a:srgbClr val="7DBA00"/>
              </a:buClr>
              <a:buFont typeface="Wingdings" pitchFamily="2" charset="2"/>
              <a:buChar char="§"/>
            </a:pPr>
            <a:r>
              <a:rPr lang="de-AT" sz="2200" dirty="0" smtClean="0">
                <a:latin typeface="Verdana" pitchFamily="34" charset="0"/>
                <a:ea typeface="Verdana" pitchFamily="34" charset="0"/>
                <a:cs typeface="Verdana" pitchFamily="34" charset="0"/>
              </a:rPr>
              <a:t>Ganz sicher nicht: dein Geburtsdatum!</a:t>
            </a:r>
          </a:p>
          <a:p>
            <a:pPr>
              <a:lnSpc>
                <a:spcPct val="150000"/>
              </a:lnSpc>
              <a:buClr>
                <a:srgbClr val="7DBA00"/>
              </a:buClr>
              <a:buFont typeface="Wingdings" pitchFamily="2" charset="2"/>
              <a:buChar char="§"/>
            </a:pPr>
            <a:endParaRPr lang="de-AT" sz="2200" dirty="0">
              <a:latin typeface="Verdana" pitchFamily="34" charset="0"/>
              <a:ea typeface="Verdana" pitchFamily="34" charset="0"/>
              <a:cs typeface="Verdana" pitchFamily="34" charset="0"/>
            </a:endParaRPr>
          </a:p>
          <a:p>
            <a:pPr>
              <a:lnSpc>
                <a:spcPct val="150000"/>
              </a:lnSpc>
              <a:buClr>
                <a:srgbClr val="7DBA00"/>
              </a:buClr>
            </a:pPr>
            <a:endParaRPr lang="de-AT" sz="24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12"/>
          </p:nvPr>
        </p:nvSpPr>
        <p:spPr/>
        <p:txBody>
          <a:bodyPr/>
          <a:lstStyle/>
          <a:p>
            <a:fld id="{6738A230-7586-2B44-94E8-AE0F6818A7F6}" type="slidenum">
              <a:rPr lang="de-AT" sz="800" smtClean="0">
                <a:latin typeface="Verdana" pitchFamily="34" charset="0"/>
                <a:ea typeface="Verdana" pitchFamily="34" charset="0"/>
                <a:cs typeface="Verdana" pitchFamily="34" charset="0"/>
              </a:rPr>
              <a:pPr/>
              <a:t>9</a:t>
            </a:fld>
            <a:endParaRPr lang="de-AT" sz="800" dirty="0">
              <a:latin typeface="Verdana" pitchFamily="34" charset="0"/>
              <a:ea typeface="Verdana" pitchFamily="34" charset="0"/>
              <a:cs typeface="Verdana" pitchFamily="34" charset="0"/>
            </a:endParaRPr>
          </a:p>
        </p:txBody>
      </p:sp>
      <p:pic>
        <p:nvPicPr>
          <p:cNvPr id="3" name="Grafik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80112" y="-243408"/>
            <a:ext cx="3348618" cy="4104456"/>
          </a:xfrm>
          <a:prstGeom prst="rect">
            <a:avLst/>
          </a:prstGeom>
        </p:spPr>
      </p:pic>
      <p:sp>
        <p:nvSpPr>
          <p:cNvPr id="2" name="Textfeld 1"/>
          <p:cNvSpPr txBox="1"/>
          <p:nvPr/>
        </p:nvSpPr>
        <p:spPr>
          <a:xfrm>
            <a:off x="467544" y="6021288"/>
            <a:ext cx="8352928" cy="338554"/>
          </a:xfrm>
          <a:prstGeom prst="rect">
            <a:avLst/>
          </a:prstGeom>
          <a:noFill/>
        </p:spPr>
        <p:txBody>
          <a:bodyPr wrap="square" rtlCol="0">
            <a:spAutoFit/>
          </a:bodyPr>
          <a:lstStyle/>
          <a:p>
            <a:r>
              <a:rPr lang="de-AT" sz="1600" dirty="0">
                <a:latin typeface="Verdana" pitchFamily="34" charset="0"/>
                <a:ea typeface="Verdana" pitchFamily="34" charset="0"/>
                <a:cs typeface="Verdana" pitchFamily="34" charset="0"/>
              </a:rPr>
              <a:t>Löse dazu die Aufgabe </a:t>
            </a:r>
            <a:r>
              <a:rPr lang="de-AT" sz="1600" dirty="0" smtClean="0">
                <a:latin typeface="Verdana" pitchFamily="34" charset="0"/>
                <a:ea typeface="Verdana" pitchFamily="34" charset="0"/>
                <a:cs typeface="Verdana" pitchFamily="34" charset="0"/>
              </a:rPr>
              <a:t>auf </a:t>
            </a:r>
            <a:r>
              <a:rPr lang="de-AT" sz="1600" dirty="0">
                <a:latin typeface="Verdana" pitchFamily="34" charset="0"/>
                <a:ea typeface="Verdana" pitchFamily="34" charset="0"/>
                <a:cs typeface="Verdana" pitchFamily="34" charset="0"/>
              </a:rPr>
              <a:t>Seite </a:t>
            </a:r>
            <a:r>
              <a:rPr lang="de-AT" sz="1600" dirty="0" smtClean="0">
                <a:latin typeface="Verdana" pitchFamily="34" charset="0"/>
                <a:ea typeface="Verdana" pitchFamily="34" charset="0"/>
                <a:cs typeface="Verdana" pitchFamily="34" charset="0"/>
              </a:rPr>
              <a:t>23</a:t>
            </a:r>
            <a:endParaRPr lang="de-AT"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875700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1310</Words>
  <Application>Microsoft Office PowerPoint</Application>
  <PresentationFormat>Bildschirmpräsentation (4:3)</PresentationFormat>
  <Paragraphs>184</Paragraphs>
  <Slides>11</Slides>
  <Notes>11</Notes>
  <HiddenSlides>0</HiddenSlides>
  <MMClips>0</MMClips>
  <ScaleCrop>false</ScaleCrop>
  <HeadingPairs>
    <vt:vector size="4" baseType="variant">
      <vt:variant>
        <vt:lpstr>Design</vt:lpstr>
      </vt:variant>
      <vt:variant>
        <vt:i4>2</vt:i4>
      </vt:variant>
      <vt:variant>
        <vt:lpstr>Folientitel</vt:lpstr>
      </vt:variant>
      <vt:variant>
        <vt:i4>11</vt:i4>
      </vt:variant>
    </vt:vector>
  </HeadingPairs>
  <TitlesOfParts>
    <vt:vector size="13" baseType="lpstr">
      <vt:lpstr>Larissa-Design</vt:lpstr>
      <vt:lpstr>Benutzerdefiniertes Design</vt:lpstr>
      <vt:lpstr>PowerPoint-Präsentation</vt:lpstr>
      <vt:lpstr>Was machst du im Internet?</vt:lpstr>
      <vt:lpstr>Was ist das Internet eigentlich?</vt:lpstr>
      <vt:lpstr> Womit kommt man ins Internet? </vt:lpstr>
      <vt:lpstr>Dunkle Ecken im Internet</vt:lpstr>
      <vt:lpstr>    So schütze ich mich! </vt:lpstr>
      <vt:lpstr>Was ist ein Browser und eine App?</vt:lpstr>
      <vt:lpstr>Woraus besteht eine Internetadresse?</vt:lpstr>
      <vt:lpstr>Das ist ein super Passwort!</vt:lpstr>
      <vt:lpstr>Tipps für deine Freunde</vt:lpstr>
      <vt:lpstr>Eine Aufgabe für dich!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OIAT</dc:creator>
  <cp:lastModifiedBy>Krutzler Tamara</cp:lastModifiedBy>
  <cp:revision>140</cp:revision>
  <dcterms:created xsi:type="dcterms:W3CDTF">2013-09-09T09:05:05Z</dcterms:created>
  <dcterms:modified xsi:type="dcterms:W3CDTF">2013-10-31T13:58:52Z</dcterms:modified>
</cp:coreProperties>
</file>